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1"/>
  </p:notesMasterIdLst>
  <p:handoutMasterIdLst>
    <p:handoutMasterId r:id="rId72"/>
  </p:handoutMasterIdLst>
  <p:sldIdLst>
    <p:sldId id="256" r:id="rId2"/>
    <p:sldId id="361" r:id="rId3"/>
    <p:sldId id="257" r:id="rId4"/>
    <p:sldId id="370" r:id="rId5"/>
    <p:sldId id="258" r:id="rId6"/>
    <p:sldId id="259" r:id="rId7"/>
    <p:sldId id="931" r:id="rId8"/>
    <p:sldId id="929" r:id="rId9"/>
    <p:sldId id="932" r:id="rId10"/>
    <p:sldId id="934" r:id="rId11"/>
    <p:sldId id="935" r:id="rId12"/>
    <p:sldId id="260" r:id="rId13"/>
    <p:sldId id="930" r:id="rId14"/>
    <p:sldId id="936" r:id="rId15"/>
    <p:sldId id="937" r:id="rId16"/>
    <p:sldId id="938" r:id="rId17"/>
    <p:sldId id="941" r:id="rId18"/>
    <p:sldId id="942" r:id="rId19"/>
    <p:sldId id="262" r:id="rId20"/>
    <p:sldId id="363" r:id="rId21"/>
    <p:sldId id="943" r:id="rId22"/>
    <p:sldId id="945" r:id="rId23"/>
    <p:sldId id="944" r:id="rId24"/>
    <p:sldId id="949" r:id="rId25"/>
    <p:sldId id="950" r:id="rId26"/>
    <p:sldId id="952" r:id="rId27"/>
    <p:sldId id="951" r:id="rId28"/>
    <p:sldId id="947" r:id="rId29"/>
    <p:sldId id="955" r:id="rId30"/>
    <p:sldId id="953" r:id="rId31"/>
    <p:sldId id="954" r:id="rId32"/>
    <p:sldId id="957" r:id="rId33"/>
    <p:sldId id="958" r:id="rId34"/>
    <p:sldId id="959" r:id="rId35"/>
    <p:sldId id="962" r:id="rId36"/>
    <p:sldId id="963" r:id="rId37"/>
    <p:sldId id="965" r:id="rId38"/>
    <p:sldId id="964" r:id="rId39"/>
    <p:sldId id="966" r:id="rId40"/>
    <p:sldId id="967" r:id="rId41"/>
    <p:sldId id="961" r:id="rId42"/>
    <p:sldId id="968" r:id="rId43"/>
    <p:sldId id="970" r:id="rId44"/>
    <p:sldId id="371" r:id="rId45"/>
    <p:sldId id="1057" r:id="rId46"/>
    <p:sldId id="1143" r:id="rId47"/>
    <p:sldId id="1144" r:id="rId48"/>
    <p:sldId id="1146" r:id="rId49"/>
    <p:sldId id="1147" r:id="rId50"/>
    <p:sldId id="1145" r:id="rId51"/>
    <p:sldId id="1148" r:id="rId52"/>
    <p:sldId id="1151" r:id="rId53"/>
    <p:sldId id="1154" r:id="rId54"/>
    <p:sldId id="1155" r:id="rId55"/>
    <p:sldId id="1150" r:id="rId56"/>
    <p:sldId id="1152" r:id="rId57"/>
    <p:sldId id="1149" r:id="rId58"/>
    <p:sldId id="1244" r:id="rId59"/>
    <p:sldId id="1245" r:id="rId60"/>
    <p:sldId id="1247" r:id="rId61"/>
    <p:sldId id="1246" r:id="rId62"/>
    <p:sldId id="1248" r:id="rId63"/>
    <p:sldId id="1249" r:id="rId64"/>
    <p:sldId id="1250" r:id="rId65"/>
    <p:sldId id="1251" r:id="rId66"/>
    <p:sldId id="1253" r:id="rId67"/>
    <p:sldId id="1252" r:id="rId68"/>
    <p:sldId id="1254" r:id="rId69"/>
    <p:sldId id="769" r:id="rId7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91" d="100"/>
          <a:sy n="191" d="100"/>
        </p:scale>
        <p:origin x="13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2018/9/9</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2018/9/9</a:t>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t>2018/9/9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t>2018/9/9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smtClean="0"/>
              <a:t>单击此处编辑母版标题样式</a:t>
            </a:r>
            <a:endParaRPr lang="zh-CN" altLang="en-US"/>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2018/9/9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2018/9/9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bg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ea typeface="微软雅黑 Light" panose="020B0502040204020203" charset="-122"/>
              </a:defRPr>
            </a:lvl1pPr>
          </a:lstStyle>
          <a:p>
            <a:fld id="{82F288E0-7875-42C4-84C8-98DBBD3BF4D2}" type="datetimeFigureOut">
              <a:rPr lang="zh-CN" altLang="en-US" smtClean="0"/>
              <a:t>2018/9/9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ea typeface="微软雅黑 Light" panose="020B0502040204020203"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120000"/>
        </a:lnSpc>
        <a:spcBef>
          <a:spcPts val="1000"/>
        </a:spcBef>
        <a:buSzPct val="75000"/>
        <a:buFont typeface="Arial" panose="020B0604020202020204" pitchFamily="34" charset="0"/>
        <a:buChar char="•"/>
        <a:defRPr sz="2800" kern="1200">
          <a:solidFill>
            <a:schemeClr val="tx1">
              <a:lumMod val="85000"/>
              <a:lumOff val="15000"/>
            </a:schemeClr>
          </a:solidFill>
          <a:latin typeface="微软雅黑" panose="020B0503020204020204" charset="-122"/>
          <a:ea typeface="微软雅黑" panose="020B0503020204020204" charset="-122"/>
          <a:cs typeface="+mn-cs"/>
        </a:defRPr>
      </a:lvl1pPr>
      <a:lvl2pPr marL="575945" indent="-228600" algn="l" defTabSz="914400" rtl="0" eaLnBrk="1" fontAlgn="auto" latinLnBrk="0" hangingPunct="1">
        <a:lnSpc>
          <a:spcPct val="120000"/>
        </a:lnSpc>
        <a:spcBef>
          <a:spcPts val="500"/>
        </a:spcBef>
        <a:buSzPct val="75000"/>
        <a:buFont typeface="Arial" panose="020B0604020202020204" pitchFamily="34" charset="0"/>
        <a:buChar char="•"/>
        <a:defRPr sz="2200" kern="1200">
          <a:solidFill>
            <a:schemeClr val="tx1">
              <a:lumMod val="75000"/>
              <a:lumOff val="25000"/>
            </a:schemeClr>
          </a:solidFill>
          <a:latin typeface="微软雅黑" panose="020B0503020204020204" charset="-122"/>
          <a:ea typeface="微软雅黑" panose="020B0503020204020204" charset="-122"/>
          <a:cs typeface="+mn-cs"/>
        </a:defRPr>
      </a:lvl2pPr>
      <a:lvl3pPr marL="1007745" indent="-228600" algn="l" defTabSz="914400" rtl="0" eaLnBrk="1" fontAlgn="auto" latinLnBrk="0" hangingPunct="1">
        <a:lnSpc>
          <a:spcPct val="120000"/>
        </a:lnSpc>
        <a:spcBef>
          <a:spcPts val="500"/>
        </a:spcBef>
        <a:buSzPct val="75000"/>
        <a:buFont typeface="Arial" panose="020B0604020202020204" pitchFamily="34" charset="0"/>
        <a:buChar char="‒"/>
        <a:defRPr sz="2000" kern="1200">
          <a:solidFill>
            <a:schemeClr val="tx1">
              <a:lumMod val="65000"/>
              <a:lumOff val="35000"/>
            </a:schemeClr>
          </a:solidFill>
          <a:latin typeface="微软雅黑" panose="020B0503020204020204" charset="-122"/>
          <a:ea typeface="微软雅黑" panose="020B0503020204020204" charset="-122"/>
          <a:cs typeface="+mn-cs"/>
        </a:defRPr>
      </a:lvl3pPr>
      <a:lvl4pPr marL="1511935" indent="-228600" algn="l" defTabSz="914400" rtl="0" eaLnBrk="1" fontAlgn="auto" latinLnBrk="0" hangingPunct="1">
        <a:lnSpc>
          <a:spcPct val="10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4pPr>
      <a:lvl5pPr marL="1943735" indent="-228600" algn="l" defTabSz="914400" rtl="0" eaLnBrk="1" fontAlgn="auto" latinLnBrk="0" hangingPunct="1">
        <a:lnSpc>
          <a:spcPct val="9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GIF"/><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56.wmf"/><Relationship Id="rId4" Type="http://schemas.openxmlformats.org/officeDocument/2006/relationships/oleObject" Target="../embeddings/oleObject2.bin"/></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jpeg"/><Relationship Id="rId7"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6.wmf"/><Relationship Id="rId5" Type="http://schemas.openxmlformats.org/officeDocument/2006/relationships/oleObject" Target="../embeddings/oleObject3.bin"/><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87.wmf"/><Relationship Id="rId5" Type="http://schemas.openxmlformats.org/officeDocument/2006/relationships/oleObject" Target="../embeddings/oleObject4.bin"/><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1948180"/>
          </a:xfrm>
        </p:spPr>
        <p:txBody>
          <a:bodyPr/>
          <a:lstStyle/>
          <a:p>
            <a:r>
              <a:rPr lang="zh-CN" altLang="en-US"/>
              <a:t>机器学习与深度学习实践</a:t>
            </a:r>
            <a:r>
              <a:rPr lang="en-US" altLang="zh-CN"/>
              <a:t>(2)</a:t>
            </a:r>
          </a:p>
        </p:txBody>
      </p:sp>
      <p:sp>
        <p:nvSpPr>
          <p:cNvPr id="3" name="副标题 2"/>
          <p:cNvSpPr>
            <a:spLocks noGrp="1"/>
          </p:cNvSpPr>
          <p:nvPr>
            <p:ph type="subTitle" idx="1"/>
          </p:nvPr>
        </p:nvSpPr>
        <p:spPr>
          <a:xfrm>
            <a:off x="838200" y="4178300"/>
            <a:ext cx="10515600" cy="1069975"/>
          </a:xfrm>
        </p:spPr>
        <p:txBody>
          <a:bodyPr>
            <a:normAutofit lnSpcReduction="10000"/>
          </a:bodyPr>
          <a:lstStyle/>
          <a:p>
            <a:r>
              <a:rPr lang="zh-CN" altLang="en-US" dirty="0"/>
              <a:t>刘毅</a:t>
            </a:r>
          </a:p>
          <a:p>
            <a:r>
              <a:rPr lang="zh-CN" altLang="en-US" dirty="0"/>
              <a:t>2018.</a:t>
            </a:r>
            <a:r>
              <a:rPr lang="zh-CN" altLang="en-US" dirty="0" smtClean="0"/>
              <a:t>0</a:t>
            </a:r>
            <a:r>
              <a:rPr lang="en-US" altLang="zh-CN" dirty="0"/>
              <a:t>9</a:t>
            </a:r>
            <a:r>
              <a:rPr lang="zh-CN" altLang="en-US" dirty="0" smtClean="0"/>
              <a:t>.</a:t>
            </a:r>
            <a:r>
              <a:rPr lang="en-US" altLang="zh-CN" dirty="0" smtClean="0"/>
              <a:t>09</a:t>
            </a:r>
            <a:endParaRPr lang="en-US" altLang="zh-CN" dirty="0"/>
          </a:p>
        </p:txBody>
      </p:sp>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1336020" cy="2461260"/>
          </a:xfrm>
          <a:prstGeom prst="rect">
            <a:avLst/>
          </a:prstGeom>
          <a:noFill/>
          <a:ln w="9525">
            <a:noFill/>
          </a:ln>
        </p:spPr>
        <p:txBody>
          <a:bodyPr wrap="square">
            <a:spAutoFit/>
          </a:bodyPr>
          <a:lstStyle/>
          <a:p>
            <a:pPr indent="0">
              <a:buNone/>
            </a:pPr>
            <a:r>
              <a:rPr lang="zh-CN" altLang="en-US" sz="4400" b="0">
                <a:latin typeface="宋体" panose="02010600030101010101" pitchFamily="2" charset="-122"/>
                <a:ea typeface="宋体" panose="02010600030101010101" pitchFamily="2" charset="-122"/>
                <a:cs typeface="宋体" panose="02010600030101010101" pitchFamily="2" charset="-122"/>
              </a:rPr>
              <a:t>深度学习发展</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zh-CN" altLang="en-US" sz="2800">
                <a:latin typeface="微软雅黑" panose="020B0503020204020204" charset="-122"/>
                <a:ea typeface="微软雅黑" panose="020B0503020204020204" charset="-122"/>
                <a:cs typeface="宋体" panose="02010600030101010101" pitchFamily="2" charset="-122"/>
                <a:sym typeface="+mn-ea"/>
              </a:rPr>
              <a:t>前馈神经网络（</a:t>
            </a:r>
            <a:r>
              <a:rPr lang="en-US" altLang="zh-CN" sz="2800">
                <a:latin typeface="微软雅黑" panose="020B0503020204020204" charset="-122"/>
                <a:ea typeface="微软雅黑" panose="020B0503020204020204" charset="-122"/>
                <a:cs typeface="宋体" panose="02010600030101010101" pitchFamily="2" charset="-122"/>
                <a:sym typeface="+mn-ea"/>
              </a:rPr>
              <a:t>BP</a:t>
            </a:r>
            <a:r>
              <a:rPr lang="zh-CN" altLang="en-US" sz="2800">
                <a:latin typeface="微软雅黑" panose="020B0503020204020204" charset="-122"/>
                <a:ea typeface="微软雅黑" panose="020B0503020204020204" charset="-122"/>
                <a:cs typeface="宋体" panose="02010600030101010101" pitchFamily="2" charset="-122"/>
                <a:sym typeface="+mn-ea"/>
              </a:rPr>
              <a:t>网络）</a:t>
            </a:r>
          </a:p>
          <a:p>
            <a:pPr indent="0">
              <a:buNone/>
            </a:pPr>
            <a:r>
              <a:rPr lang="zh-CN" altLang="en-US" sz="2400">
                <a:latin typeface="微软雅黑" panose="020B0503020204020204" charset="-122"/>
                <a:ea typeface="微软雅黑" panose="020B0503020204020204" charset="-122"/>
                <a:cs typeface="宋体" panose="02010600030101010101" pitchFamily="2" charset="-122"/>
                <a:sym typeface="+mn-ea"/>
              </a:rPr>
              <a:t>      </a:t>
            </a:r>
          </a:p>
          <a:p>
            <a:pPr indent="0">
              <a:buNone/>
            </a:pPr>
            <a:endParaRPr lang="en-US" altLang="zh-CN" sz="2400">
              <a:latin typeface="微软雅黑" panose="020B0503020204020204" charset="-122"/>
              <a:ea typeface="微软雅黑" panose="020B0503020204020204" charset="-122"/>
              <a:cs typeface="宋体" panose="02010600030101010101" pitchFamily="2" charset="-122"/>
              <a:sym typeface="+mn-ea"/>
            </a:endParaRPr>
          </a:p>
          <a:p>
            <a:pPr indent="0">
              <a:buNone/>
            </a:pPr>
            <a:r>
              <a:rPr lang="zh-CN" altLang="en-US" sz="2400">
                <a:latin typeface="微软雅黑" panose="020B0503020204020204" charset="-122"/>
                <a:ea typeface="微软雅黑" panose="020B0503020204020204" charset="-122"/>
                <a:cs typeface="宋体" panose="02010600030101010101" pitchFamily="2" charset="-122"/>
                <a:sym typeface="+mn-ea"/>
              </a:rPr>
              <a:t>      </a:t>
            </a:r>
          </a:p>
        </p:txBody>
      </p:sp>
      <p:pic>
        <p:nvPicPr>
          <p:cNvPr id="2" name="图片 1"/>
          <p:cNvPicPr>
            <a:picLocks noChangeAspect="1"/>
          </p:cNvPicPr>
          <p:nvPr/>
        </p:nvPicPr>
        <p:blipFill>
          <a:blip r:embed="rId3"/>
          <a:srcRect l="17504" t="5354" r="14573" b="8044"/>
          <a:stretch>
            <a:fillRect/>
          </a:stretch>
        </p:blipFill>
        <p:spPr>
          <a:xfrm>
            <a:off x="6339059" y="1077643"/>
            <a:ext cx="5401310" cy="4354830"/>
          </a:xfrm>
          <a:prstGeom prst="rect">
            <a:avLst/>
          </a:prstGeom>
        </p:spPr>
      </p:pic>
      <p:pic>
        <p:nvPicPr>
          <p:cNvPr id="5" name="图片 4"/>
          <p:cNvPicPr>
            <a:picLocks noChangeAspect="1"/>
          </p:cNvPicPr>
          <p:nvPr/>
        </p:nvPicPr>
        <p:blipFill>
          <a:blip r:embed="rId4"/>
          <a:stretch>
            <a:fillRect/>
          </a:stretch>
        </p:blipFill>
        <p:spPr>
          <a:xfrm>
            <a:off x="584200" y="2021205"/>
            <a:ext cx="5318760" cy="3002280"/>
          </a:xfrm>
          <a:prstGeom prst="rect">
            <a:avLst/>
          </a:prstGeom>
        </p:spPr>
      </p:pic>
      <p:pic>
        <p:nvPicPr>
          <p:cNvPr id="6" name="图片 5"/>
          <p:cNvPicPr>
            <a:picLocks noChangeAspect="1"/>
          </p:cNvPicPr>
          <p:nvPr/>
        </p:nvPicPr>
        <p:blipFill>
          <a:blip r:embed="rId5"/>
          <a:srcRect r="4636"/>
          <a:stretch>
            <a:fillRect/>
          </a:stretch>
        </p:blipFill>
        <p:spPr>
          <a:xfrm>
            <a:off x="820420" y="5299710"/>
            <a:ext cx="4845685" cy="732790"/>
          </a:xfrm>
          <a:prstGeom prst="rect">
            <a:avLst/>
          </a:prstGeom>
        </p:spPr>
      </p:pic>
      <p:sp>
        <p:nvSpPr>
          <p:cNvPr id="3" name="文本框 2"/>
          <p:cNvSpPr txBox="1"/>
          <p:nvPr/>
        </p:nvSpPr>
        <p:spPr>
          <a:xfrm>
            <a:off x="6101715" y="5458460"/>
            <a:ext cx="5568315" cy="645160"/>
          </a:xfrm>
          <a:prstGeom prst="rect">
            <a:avLst/>
          </a:prstGeom>
          <a:noFill/>
        </p:spPr>
        <p:txBody>
          <a:bodyPr wrap="square" rtlCol="0" anchor="t">
            <a:spAutoFit/>
          </a:bodyPr>
          <a:lstStyle/>
          <a:p>
            <a:r>
              <a:rPr lang="zh-CN" altLang="en-US">
                <a:latin typeface="微软雅黑" panose="020B0503020204020204" charset="-122"/>
                <a:ea typeface="微软雅黑" panose="020B0503020204020204" charset="-122"/>
                <a:cs typeface="宋体" panose="02010600030101010101" pitchFamily="2" charset="-122"/>
                <a:sym typeface="+mn-ea"/>
              </a:rPr>
              <a:t>利用求导的</a:t>
            </a:r>
            <a:r>
              <a:rPr lang="zh-CN" altLang="en-US">
                <a:solidFill>
                  <a:srgbClr val="FF0000"/>
                </a:solidFill>
                <a:latin typeface="微软雅黑" panose="020B0503020204020204" charset="-122"/>
                <a:ea typeface="微软雅黑" panose="020B0503020204020204" charset="-122"/>
                <a:cs typeface="宋体" panose="02010600030101010101" pitchFamily="2" charset="-122"/>
                <a:sym typeface="+mn-ea"/>
              </a:rPr>
              <a:t>链式法则</a:t>
            </a:r>
            <a:r>
              <a:rPr lang="zh-CN" altLang="en-US">
                <a:latin typeface="微软雅黑" panose="020B0503020204020204" charset="-122"/>
                <a:ea typeface="微软雅黑" panose="020B0503020204020204" charset="-122"/>
                <a:cs typeface="宋体" panose="02010600030101010101" pitchFamily="2" charset="-122"/>
                <a:sym typeface="+mn-ea"/>
              </a:rPr>
              <a:t>，反向梯度传递更新网络参数，</a:t>
            </a:r>
            <a:endParaRPr lang="zh-CN" altLang="en-US">
              <a:solidFill>
                <a:schemeClr val="tx1"/>
              </a:solidFill>
              <a:latin typeface="微软雅黑" panose="020B0503020204020204" charset="-122"/>
              <a:ea typeface="微软雅黑" panose="020B0503020204020204" charset="-122"/>
              <a:cs typeface="宋体" panose="02010600030101010101" pitchFamily="2" charset="-122"/>
              <a:sym typeface="+mn-ea"/>
            </a:endParaRPr>
          </a:p>
          <a:p>
            <a:r>
              <a:rPr lang="zh-CN" altLang="en-US">
                <a:latin typeface="微软雅黑" panose="020B0503020204020204" charset="-122"/>
                <a:ea typeface="微软雅黑" panose="020B0503020204020204" charset="-122"/>
                <a:cs typeface="宋体" panose="02010600030101010101" pitchFamily="2" charset="-122"/>
                <a:sym typeface="+mn-ea"/>
              </a:rPr>
              <a:t>这是可微分编程的精髓</a:t>
            </a:r>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1336020" cy="2461260"/>
          </a:xfrm>
          <a:prstGeom prst="rect">
            <a:avLst/>
          </a:prstGeom>
          <a:noFill/>
          <a:ln w="9525">
            <a:noFill/>
          </a:ln>
        </p:spPr>
        <p:txBody>
          <a:bodyPr wrap="square">
            <a:spAutoFit/>
          </a:bodyPr>
          <a:lstStyle/>
          <a:p>
            <a:pPr indent="0">
              <a:buNone/>
            </a:pPr>
            <a:r>
              <a:rPr lang="zh-CN" altLang="en-US" sz="4400" b="0">
                <a:latin typeface="宋体" panose="02010600030101010101" pitchFamily="2" charset="-122"/>
                <a:ea typeface="宋体" panose="02010600030101010101" pitchFamily="2" charset="-122"/>
                <a:cs typeface="宋体" panose="02010600030101010101" pitchFamily="2" charset="-122"/>
              </a:rPr>
              <a:t>深度学习发展</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zh-CN" altLang="en-US" sz="2800">
                <a:latin typeface="微软雅黑" panose="020B0503020204020204" charset="-122"/>
                <a:ea typeface="微软雅黑" panose="020B0503020204020204" charset="-122"/>
                <a:cs typeface="宋体" panose="02010600030101010101" pitchFamily="2" charset="-122"/>
                <a:sym typeface="+mn-ea"/>
              </a:rPr>
              <a:t>前馈神经网络的训练</a:t>
            </a:r>
          </a:p>
          <a:p>
            <a:pPr indent="0">
              <a:buNone/>
            </a:pPr>
            <a:r>
              <a:rPr lang="zh-CN" altLang="en-US" sz="2400">
                <a:latin typeface="微软雅黑" panose="020B0503020204020204" charset="-122"/>
                <a:ea typeface="微软雅黑" panose="020B0503020204020204" charset="-122"/>
                <a:cs typeface="宋体" panose="02010600030101010101" pitchFamily="2" charset="-122"/>
                <a:sym typeface="+mn-ea"/>
              </a:rPr>
              <a:t>      </a:t>
            </a:r>
          </a:p>
          <a:p>
            <a:pPr indent="0">
              <a:buNone/>
            </a:pPr>
            <a:endParaRPr lang="en-US" altLang="zh-CN" sz="2400">
              <a:latin typeface="微软雅黑" panose="020B0503020204020204" charset="-122"/>
              <a:ea typeface="微软雅黑" panose="020B0503020204020204" charset="-122"/>
              <a:cs typeface="宋体" panose="02010600030101010101" pitchFamily="2" charset="-122"/>
              <a:sym typeface="+mn-ea"/>
            </a:endParaRPr>
          </a:p>
          <a:p>
            <a:pPr indent="0">
              <a:buNone/>
            </a:pPr>
            <a:r>
              <a:rPr lang="zh-CN" altLang="en-US" sz="2400">
                <a:latin typeface="微软雅黑" panose="020B0503020204020204" charset="-122"/>
                <a:ea typeface="微软雅黑" panose="020B0503020204020204" charset="-122"/>
                <a:cs typeface="宋体" panose="02010600030101010101" pitchFamily="2" charset="-122"/>
                <a:sym typeface="+mn-ea"/>
              </a:rPr>
              <a:t>      </a:t>
            </a:r>
          </a:p>
        </p:txBody>
      </p:sp>
      <p:pic>
        <p:nvPicPr>
          <p:cNvPr id="5127" name="Picture 6"/>
          <p:cNvPicPr>
            <a:picLocks noChangeAspect="1"/>
          </p:cNvPicPr>
          <p:nvPr/>
        </p:nvPicPr>
        <p:blipFill>
          <a:blip r:embed="rId3"/>
          <a:stretch>
            <a:fillRect/>
          </a:stretch>
        </p:blipFill>
        <p:spPr>
          <a:xfrm>
            <a:off x="1127443" y="1805940"/>
            <a:ext cx="4953000" cy="3076575"/>
          </a:xfrm>
          <a:prstGeom prst="rect">
            <a:avLst/>
          </a:prstGeom>
          <a:noFill/>
          <a:ln w="9525">
            <a:noFill/>
          </a:ln>
        </p:spPr>
      </p:pic>
      <p:grpSp>
        <p:nvGrpSpPr>
          <p:cNvPr id="34" name="组合 33"/>
          <p:cNvGrpSpPr/>
          <p:nvPr/>
        </p:nvGrpSpPr>
        <p:grpSpPr>
          <a:xfrm>
            <a:off x="6690360" y="1764665"/>
            <a:ext cx="4576371" cy="2733675"/>
            <a:chOff x="10136" y="74"/>
            <a:chExt cx="8159" cy="5520"/>
          </a:xfrm>
        </p:grpSpPr>
        <p:pic>
          <p:nvPicPr>
            <p:cNvPr id="4" name="Picture 2"/>
            <p:cNvPicPr>
              <a:picLocks noChangeAspect="1" noChangeArrowheads="1"/>
            </p:cNvPicPr>
            <p:nvPr/>
          </p:nvPicPr>
          <p:blipFill>
            <a:blip r:embed="rId4"/>
            <a:srcRect t="6026" b="-256"/>
            <a:stretch>
              <a:fillRect/>
            </a:stretch>
          </p:blipFill>
          <p:spPr bwMode="auto">
            <a:xfrm>
              <a:off x="10136" y="74"/>
              <a:ext cx="8159" cy="5520"/>
            </a:xfrm>
            <a:prstGeom prst="rect">
              <a:avLst/>
            </a:prstGeom>
            <a:noFill/>
            <a:ln w="9525">
              <a:noFill/>
              <a:miter lim="800000"/>
              <a:headEnd/>
              <a:tailEnd/>
            </a:ln>
          </p:spPr>
        </p:pic>
        <p:sp>
          <p:nvSpPr>
            <p:cNvPr id="3" name="AutoShape 7"/>
            <p:cNvSpPr>
              <a:spLocks noChangeArrowheads="1"/>
            </p:cNvSpPr>
            <p:nvPr/>
          </p:nvSpPr>
          <p:spPr bwMode="auto">
            <a:xfrm>
              <a:off x="13912" y="2167"/>
              <a:ext cx="243" cy="249"/>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ltLang="zh-CN">
                <a:solidFill>
                  <a:srgbClr val="000000"/>
                </a:solidFill>
                <a:latin typeface="Calibri" panose="020F0502020204030204" charset="0"/>
              </a:endParaRPr>
            </a:p>
          </p:txBody>
        </p:sp>
        <p:sp>
          <p:nvSpPr>
            <p:cNvPr id="8" name="AutoShape 8"/>
            <p:cNvSpPr>
              <a:spLocks noChangeArrowheads="1"/>
            </p:cNvSpPr>
            <p:nvPr/>
          </p:nvSpPr>
          <p:spPr bwMode="auto">
            <a:xfrm>
              <a:off x="13952" y="2484"/>
              <a:ext cx="243" cy="249"/>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ltLang="zh-CN">
                <a:solidFill>
                  <a:srgbClr val="000000"/>
                </a:solidFill>
                <a:latin typeface="Calibri" panose="020F0502020204030204" charset="0"/>
              </a:endParaRPr>
            </a:p>
          </p:txBody>
        </p:sp>
        <p:sp>
          <p:nvSpPr>
            <p:cNvPr id="9" name="AutoShape 9"/>
            <p:cNvSpPr>
              <a:spLocks noChangeArrowheads="1"/>
            </p:cNvSpPr>
            <p:nvPr/>
          </p:nvSpPr>
          <p:spPr bwMode="auto">
            <a:xfrm>
              <a:off x="13932" y="2806"/>
              <a:ext cx="243" cy="249"/>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ltLang="zh-CN">
                <a:solidFill>
                  <a:srgbClr val="000000"/>
                </a:solidFill>
                <a:latin typeface="Calibri" panose="020F0502020204030204" charset="0"/>
              </a:endParaRPr>
            </a:p>
          </p:txBody>
        </p:sp>
        <p:sp>
          <p:nvSpPr>
            <p:cNvPr id="10" name="AutoShape 10"/>
            <p:cNvSpPr>
              <a:spLocks noChangeArrowheads="1"/>
            </p:cNvSpPr>
            <p:nvPr/>
          </p:nvSpPr>
          <p:spPr bwMode="auto">
            <a:xfrm>
              <a:off x="13689" y="3138"/>
              <a:ext cx="243" cy="249"/>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ltLang="zh-CN">
                <a:solidFill>
                  <a:srgbClr val="000000"/>
                </a:solidFill>
                <a:latin typeface="Calibri" panose="020F0502020204030204" charset="0"/>
              </a:endParaRPr>
            </a:p>
          </p:txBody>
        </p:sp>
        <p:sp>
          <p:nvSpPr>
            <p:cNvPr id="11" name="AutoShape 11"/>
            <p:cNvSpPr>
              <a:spLocks noChangeArrowheads="1"/>
            </p:cNvSpPr>
            <p:nvPr/>
          </p:nvSpPr>
          <p:spPr bwMode="auto">
            <a:xfrm>
              <a:off x="13770" y="3470"/>
              <a:ext cx="243" cy="249"/>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ltLang="zh-CN">
                <a:solidFill>
                  <a:srgbClr val="000000"/>
                </a:solidFill>
                <a:latin typeface="Calibri" panose="020F0502020204030204" charset="0"/>
              </a:endParaRPr>
            </a:p>
          </p:txBody>
        </p:sp>
        <p:sp>
          <p:nvSpPr>
            <p:cNvPr id="12" name="AutoShape 12"/>
            <p:cNvSpPr>
              <a:spLocks noChangeArrowheads="1"/>
            </p:cNvSpPr>
            <p:nvPr/>
          </p:nvSpPr>
          <p:spPr bwMode="auto">
            <a:xfrm>
              <a:off x="14094" y="3553"/>
              <a:ext cx="243" cy="249"/>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ltLang="zh-CN">
                <a:solidFill>
                  <a:srgbClr val="000000"/>
                </a:solidFill>
                <a:latin typeface="Calibri" panose="020F0502020204030204" charset="0"/>
              </a:endParaRPr>
            </a:p>
          </p:txBody>
        </p:sp>
        <p:sp>
          <p:nvSpPr>
            <p:cNvPr id="13" name="AutoShape 13"/>
            <p:cNvSpPr>
              <a:spLocks noChangeArrowheads="1"/>
            </p:cNvSpPr>
            <p:nvPr/>
          </p:nvSpPr>
          <p:spPr bwMode="auto">
            <a:xfrm>
              <a:off x="14256" y="3802"/>
              <a:ext cx="243" cy="249"/>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ltLang="zh-CN">
                <a:solidFill>
                  <a:srgbClr val="000000"/>
                </a:solidFill>
                <a:latin typeface="Calibri" panose="020F0502020204030204" charset="0"/>
              </a:endParaRPr>
            </a:p>
          </p:txBody>
        </p:sp>
        <p:sp>
          <p:nvSpPr>
            <p:cNvPr id="14" name="AutoShape 14"/>
            <p:cNvSpPr>
              <a:spLocks noChangeArrowheads="1"/>
            </p:cNvSpPr>
            <p:nvPr/>
          </p:nvSpPr>
          <p:spPr bwMode="auto">
            <a:xfrm>
              <a:off x="14175" y="4134"/>
              <a:ext cx="243" cy="249"/>
            </a:xfrm>
            <a:prstGeom prst="star4">
              <a:avLst>
                <a:gd name="adj" fmla="val 12500"/>
              </a:avLst>
            </a:prstGeom>
            <a:solidFill>
              <a:schemeClr val="tx1">
                <a:alpha val="59999"/>
              </a:schemeClr>
            </a:solidFill>
            <a:ln w="9525">
              <a:solidFill>
                <a:schemeClr val="tx1"/>
              </a:solidFill>
              <a:miter lim="800000"/>
            </a:ln>
          </p:spPr>
          <p:txBody>
            <a:bodyPr wrap="none" anchor="ctr"/>
            <a:lstStyle/>
            <a:p>
              <a:endParaRPr lang="en-US" altLang="zh-CN">
                <a:solidFill>
                  <a:srgbClr val="000000"/>
                </a:solidFill>
                <a:latin typeface="Calibri" panose="020F0502020204030204" charset="0"/>
              </a:endParaRPr>
            </a:p>
          </p:txBody>
        </p:sp>
        <p:cxnSp>
          <p:nvCxnSpPr>
            <p:cNvPr id="15" name="AutoShape 15"/>
            <p:cNvCxnSpPr>
              <a:cxnSpLocks noChangeShapeType="1"/>
            </p:cNvCxnSpPr>
            <p:nvPr/>
          </p:nvCxnSpPr>
          <p:spPr bwMode="auto">
            <a:xfrm>
              <a:off x="13824" y="3356"/>
              <a:ext cx="81" cy="249"/>
            </a:xfrm>
            <a:prstGeom prst="straightConnector1">
              <a:avLst/>
            </a:prstGeom>
            <a:noFill/>
            <a:ln w="28575">
              <a:solidFill>
                <a:schemeClr val="tx1"/>
              </a:solidFill>
              <a:round/>
            </a:ln>
          </p:spPr>
        </p:cxnSp>
        <p:cxnSp>
          <p:nvCxnSpPr>
            <p:cNvPr id="16" name="AutoShape 16"/>
            <p:cNvCxnSpPr>
              <a:cxnSpLocks noChangeShapeType="1"/>
            </p:cNvCxnSpPr>
            <p:nvPr/>
          </p:nvCxnSpPr>
          <p:spPr bwMode="auto">
            <a:xfrm flipH="1">
              <a:off x="13810" y="2972"/>
              <a:ext cx="243" cy="249"/>
            </a:xfrm>
            <a:prstGeom prst="straightConnector1">
              <a:avLst/>
            </a:prstGeom>
            <a:noFill/>
            <a:ln w="28575">
              <a:solidFill>
                <a:schemeClr val="tx1"/>
              </a:solidFill>
              <a:round/>
            </a:ln>
          </p:spPr>
        </p:cxnSp>
        <p:cxnSp>
          <p:nvCxnSpPr>
            <p:cNvPr id="17" name="AutoShape 17"/>
            <p:cNvCxnSpPr>
              <a:cxnSpLocks noChangeShapeType="1"/>
            </p:cNvCxnSpPr>
            <p:nvPr/>
          </p:nvCxnSpPr>
          <p:spPr bwMode="auto">
            <a:xfrm>
              <a:off x="13900" y="3591"/>
              <a:ext cx="324" cy="62"/>
            </a:xfrm>
            <a:prstGeom prst="straightConnector1">
              <a:avLst/>
            </a:prstGeom>
            <a:noFill/>
            <a:ln w="28575">
              <a:solidFill>
                <a:schemeClr val="tx1"/>
              </a:solidFill>
              <a:round/>
            </a:ln>
          </p:spPr>
        </p:cxnSp>
        <p:cxnSp>
          <p:nvCxnSpPr>
            <p:cNvPr id="22" name="AutoShape 18"/>
            <p:cNvCxnSpPr>
              <a:cxnSpLocks noChangeShapeType="1"/>
            </p:cNvCxnSpPr>
            <p:nvPr/>
          </p:nvCxnSpPr>
          <p:spPr bwMode="auto">
            <a:xfrm>
              <a:off x="14205" y="3748"/>
              <a:ext cx="162" cy="187"/>
            </a:xfrm>
            <a:prstGeom prst="straightConnector1">
              <a:avLst/>
            </a:prstGeom>
            <a:noFill/>
            <a:ln w="28575">
              <a:solidFill>
                <a:schemeClr val="tx1"/>
              </a:solidFill>
              <a:round/>
            </a:ln>
          </p:spPr>
        </p:cxnSp>
        <p:cxnSp>
          <p:nvCxnSpPr>
            <p:cNvPr id="23" name="AutoShape 19"/>
            <p:cNvCxnSpPr>
              <a:cxnSpLocks noChangeShapeType="1"/>
            </p:cNvCxnSpPr>
            <p:nvPr/>
          </p:nvCxnSpPr>
          <p:spPr bwMode="auto">
            <a:xfrm flipH="1">
              <a:off x="14283" y="3983"/>
              <a:ext cx="81" cy="249"/>
            </a:xfrm>
            <a:prstGeom prst="straightConnector1">
              <a:avLst/>
            </a:prstGeom>
            <a:noFill/>
            <a:ln w="28575">
              <a:solidFill>
                <a:schemeClr val="tx1"/>
              </a:solidFill>
              <a:round/>
            </a:ln>
          </p:spPr>
        </p:cxnSp>
        <p:sp>
          <p:nvSpPr>
            <p:cNvPr id="24" name="Line 20"/>
            <p:cNvSpPr>
              <a:spLocks noChangeShapeType="1"/>
            </p:cNvSpPr>
            <p:nvPr/>
          </p:nvSpPr>
          <p:spPr bwMode="auto">
            <a:xfrm>
              <a:off x="14053" y="2257"/>
              <a:ext cx="46" cy="332"/>
            </a:xfrm>
            <a:prstGeom prst="line">
              <a:avLst/>
            </a:prstGeom>
            <a:noFill/>
            <a:ln w="28575">
              <a:solidFill>
                <a:schemeClr val="tx1"/>
              </a:solidFill>
              <a:round/>
            </a:ln>
          </p:spPr>
          <p:txBody>
            <a:bodyPr/>
            <a:lstStyle/>
            <a:p>
              <a:endParaRPr lang="zh-CN" altLang="en-US"/>
            </a:p>
          </p:txBody>
        </p:sp>
        <p:sp>
          <p:nvSpPr>
            <p:cNvPr id="26" name="Line 21"/>
            <p:cNvSpPr>
              <a:spLocks noChangeShapeType="1"/>
            </p:cNvSpPr>
            <p:nvPr/>
          </p:nvSpPr>
          <p:spPr bwMode="auto">
            <a:xfrm flipH="1">
              <a:off x="14053" y="2619"/>
              <a:ext cx="26" cy="304"/>
            </a:xfrm>
            <a:prstGeom prst="line">
              <a:avLst/>
            </a:prstGeom>
            <a:noFill/>
            <a:ln w="28575">
              <a:solidFill>
                <a:schemeClr val="tx1"/>
              </a:solidFill>
              <a:round/>
            </a:ln>
          </p:spPr>
          <p:txBody>
            <a:bodyPr/>
            <a:lstStyle/>
            <a:p>
              <a:endParaRPr lang="zh-CN" altLang="en-US"/>
            </a:p>
          </p:txBody>
        </p:sp>
        <p:sp>
          <p:nvSpPr>
            <p:cNvPr id="28" name="Text Box 22"/>
            <p:cNvSpPr txBox="1">
              <a:spLocks noChangeArrowheads="1"/>
            </p:cNvSpPr>
            <p:nvPr/>
          </p:nvSpPr>
          <p:spPr bwMode="auto">
            <a:xfrm>
              <a:off x="16416" y="4467"/>
              <a:ext cx="706" cy="744"/>
            </a:xfrm>
            <a:prstGeom prst="rect">
              <a:avLst/>
            </a:prstGeom>
            <a:noFill/>
            <a:ln w="9525">
              <a:noFill/>
              <a:miter lim="800000"/>
            </a:ln>
          </p:spPr>
          <p:txBody>
            <a:bodyPr wrap="square">
              <a:spAutoFit/>
            </a:bodyPr>
            <a:lstStyle/>
            <a:p>
              <a:r>
                <a:rPr lang="en-US" altLang="zh-CN">
                  <a:solidFill>
                    <a:srgbClr val="000000"/>
                  </a:solidFill>
                  <a:latin typeface="Symbol" panose="05050102010706020507" pitchFamily="18" charset="2"/>
                  <a:sym typeface="Symbol" panose="05050102010706020507" pitchFamily="18" charset="2"/>
                </a:rPr>
                <a:t></a:t>
              </a:r>
              <a:r>
                <a:rPr lang="en-US" altLang="zh-CN" baseline="-25000">
                  <a:solidFill>
                    <a:srgbClr val="000000"/>
                  </a:solidFill>
                  <a:latin typeface="Symbol" panose="05050102010706020507" pitchFamily="18" charset="2"/>
                  <a:sym typeface="Symbol" panose="05050102010706020507" pitchFamily="18" charset="2"/>
                </a:rPr>
                <a:t>1</a:t>
              </a:r>
              <a:endParaRPr lang="en-US" altLang="zh-CN" baseline="-25000">
                <a:solidFill>
                  <a:srgbClr val="000000"/>
                </a:solidFill>
                <a:latin typeface="Symbol" panose="05050102010706020507" pitchFamily="18" charset="2"/>
              </a:endParaRPr>
            </a:p>
          </p:txBody>
        </p:sp>
        <p:sp>
          <p:nvSpPr>
            <p:cNvPr id="30" name="Text Box 23"/>
            <p:cNvSpPr txBox="1">
              <a:spLocks noChangeArrowheads="1"/>
            </p:cNvSpPr>
            <p:nvPr/>
          </p:nvSpPr>
          <p:spPr bwMode="auto">
            <a:xfrm>
              <a:off x="11989" y="4677"/>
              <a:ext cx="879" cy="744"/>
            </a:xfrm>
            <a:prstGeom prst="rect">
              <a:avLst/>
            </a:prstGeom>
            <a:noFill/>
            <a:ln w="9525">
              <a:noFill/>
              <a:miter lim="800000"/>
            </a:ln>
          </p:spPr>
          <p:txBody>
            <a:bodyPr wrap="square">
              <a:spAutoFit/>
            </a:bodyPr>
            <a:lstStyle/>
            <a:p>
              <a:r>
                <a:rPr lang="en-US" altLang="zh-CN">
                  <a:solidFill>
                    <a:srgbClr val="000000"/>
                  </a:solidFill>
                  <a:latin typeface="Symbol" panose="05050102010706020507" pitchFamily="18" charset="2"/>
                  <a:sym typeface="Symbol" panose="05050102010706020507" pitchFamily="18" charset="2"/>
                </a:rPr>
                <a:t></a:t>
              </a:r>
              <a:r>
                <a:rPr lang="en-US" altLang="zh-CN" baseline="-25000">
                  <a:solidFill>
                    <a:srgbClr val="000000"/>
                  </a:solidFill>
                  <a:latin typeface="Symbol" panose="05050102010706020507" pitchFamily="18" charset="2"/>
                  <a:sym typeface="Symbol" panose="05050102010706020507" pitchFamily="18" charset="2"/>
                </a:rPr>
                <a:t>0</a:t>
              </a:r>
              <a:endParaRPr lang="en-US" altLang="zh-CN" baseline="-25000">
                <a:solidFill>
                  <a:srgbClr val="000000"/>
                </a:solidFill>
                <a:latin typeface="Symbol" panose="05050102010706020507" pitchFamily="18" charset="2"/>
              </a:endParaRPr>
            </a:p>
          </p:txBody>
        </p:sp>
        <p:sp>
          <p:nvSpPr>
            <p:cNvPr id="31" name="Text Box 21"/>
            <p:cNvSpPr txBox="1">
              <a:spLocks noChangeArrowheads="1"/>
            </p:cNvSpPr>
            <p:nvPr/>
          </p:nvSpPr>
          <p:spPr bwMode="auto">
            <a:xfrm>
              <a:off x="10402" y="533"/>
              <a:ext cx="1595" cy="744"/>
            </a:xfrm>
            <a:prstGeom prst="rect">
              <a:avLst/>
            </a:prstGeom>
            <a:noFill/>
            <a:ln w="9525">
              <a:noFill/>
              <a:miter lim="800000"/>
            </a:ln>
          </p:spPr>
          <p:txBody>
            <a:bodyPr wrap="square">
              <a:spAutoFit/>
            </a:bodyPr>
            <a:lstStyle/>
            <a:p>
              <a:r>
                <a:rPr lang="en-US" altLang="zh-CN">
                  <a:latin typeface="Calibri" panose="020F0502020204030204" charset="0"/>
                </a:rPr>
                <a:t>J(</a:t>
              </a:r>
              <a:r>
                <a:rPr lang="en-US" altLang="zh-CN">
                  <a:latin typeface="Symbol" panose="05050102010706020507" pitchFamily="18" charset="2"/>
                  <a:sym typeface="Symbol" panose="05050102010706020507" pitchFamily="18" charset="2"/>
                </a:rPr>
                <a:t></a:t>
              </a:r>
              <a:r>
                <a:rPr lang="en-US" altLang="zh-CN" baseline="-25000">
                  <a:latin typeface="Symbol" panose="05050102010706020507" pitchFamily="18" charset="2"/>
                  <a:sym typeface="Symbol" panose="05050102010706020507" pitchFamily="18" charset="2"/>
                </a:rPr>
                <a:t>0</a:t>
              </a:r>
              <a:r>
                <a:rPr lang="en-US" altLang="zh-CN">
                  <a:latin typeface="Symbol" panose="05050102010706020507" pitchFamily="18" charset="2"/>
                  <a:sym typeface="Symbol" panose="05050102010706020507" pitchFamily="18" charset="2"/>
                </a:rPr>
                <a:t>,</a:t>
              </a:r>
              <a:r>
                <a:rPr lang="en-US" altLang="zh-CN" baseline="-25000">
                  <a:latin typeface="Symbol" panose="05050102010706020507" pitchFamily="18" charset="2"/>
                  <a:sym typeface="Symbol" panose="05050102010706020507" pitchFamily="18" charset="2"/>
                </a:rPr>
                <a:t>1</a:t>
              </a:r>
              <a:r>
                <a:rPr lang="en-US" altLang="zh-CN">
                  <a:latin typeface="Calibri" panose="020F0502020204030204" charset="0"/>
                </a:rPr>
                <a:t>)</a:t>
              </a:r>
              <a:endParaRPr lang="en-US" altLang="zh-CN" baseline="-25000">
                <a:latin typeface="Symbol" panose="05050102010706020507" pitchFamily="18" charset="2"/>
                <a:sym typeface="Symbol" panose="05050102010706020507" pitchFamily="18" charset="2"/>
              </a:endParaRPr>
            </a:p>
          </p:txBody>
        </p:sp>
      </p:grpSp>
      <p:sp>
        <p:nvSpPr>
          <p:cNvPr id="18" name="文本框 17"/>
          <p:cNvSpPr txBox="1"/>
          <p:nvPr/>
        </p:nvSpPr>
        <p:spPr>
          <a:xfrm>
            <a:off x="1127760" y="5260340"/>
            <a:ext cx="6799580" cy="429895"/>
          </a:xfrm>
          <a:prstGeom prst="rect">
            <a:avLst/>
          </a:prstGeom>
          <a:noFill/>
        </p:spPr>
        <p:txBody>
          <a:bodyPr wrap="square" rtlCol="0" anchor="t">
            <a:spAutoFit/>
          </a:bodyPr>
          <a:lstStyle/>
          <a:p>
            <a:r>
              <a:rPr lang="zh-CN" altLang="en-US" sz="2200">
                <a:solidFill>
                  <a:schemeClr val="tx1"/>
                </a:solidFill>
                <a:latin typeface="微软雅黑" panose="020B0503020204020204" charset="-122"/>
                <a:ea typeface="微软雅黑" panose="020B0503020204020204" charset="-122"/>
                <a:cs typeface="宋体" panose="02010600030101010101" pitchFamily="2" charset="-122"/>
                <a:sym typeface="+mn-ea"/>
              </a:rPr>
              <a:t>回忆：为什么要用</a:t>
            </a:r>
            <a:r>
              <a:rPr lang="en-US" altLang="zh-CN" sz="2200">
                <a:solidFill>
                  <a:schemeClr val="tx1"/>
                </a:solidFill>
                <a:latin typeface="微软雅黑" panose="020B0503020204020204" charset="-122"/>
                <a:ea typeface="微软雅黑" panose="020B0503020204020204" charset="-122"/>
                <a:cs typeface="宋体" panose="02010600030101010101" pitchFamily="2" charset="-122"/>
                <a:sym typeface="+mn-ea"/>
              </a:rPr>
              <a:t>MiniBatch-SGD</a:t>
            </a:r>
            <a:r>
              <a:rPr lang="zh-CN" altLang="en-US" sz="2200">
                <a:solidFill>
                  <a:schemeClr val="tx1"/>
                </a:solidFill>
                <a:latin typeface="微软雅黑" panose="020B0503020204020204" charset="-122"/>
                <a:ea typeface="微软雅黑" panose="020B0503020204020204" charset="-122"/>
                <a:cs typeface="宋体" panose="02010600030101010101" pitchFamily="2" charset="-122"/>
                <a:sym typeface="+mn-ea"/>
              </a:rPr>
              <a:t>？</a:t>
            </a:r>
          </a:p>
        </p:txBody>
      </p:sp>
      <p:sp>
        <p:nvSpPr>
          <p:cNvPr id="19" name="文本框 18"/>
          <p:cNvSpPr txBox="1"/>
          <p:nvPr/>
        </p:nvSpPr>
        <p:spPr>
          <a:xfrm>
            <a:off x="8090535" y="4563745"/>
            <a:ext cx="2518410" cy="460375"/>
          </a:xfrm>
          <a:prstGeom prst="rect">
            <a:avLst/>
          </a:prstGeom>
          <a:noFill/>
        </p:spPr>
        <p:txBody>
          <a:bodyPr wrap="square" rtlCol="0">
            <a:spAutoFit/>
          </a:bodyPr>
          <a:lstStyle/>
          <a:p>
            <a:r>
              <a:rPr lang="en-US" altLang="zh-CN" sz="2400"/>
              <a:t>MiniBatch-SGD</a:t>
            </a:r>
            <a:endParaRPr lang="zh-CN" altLang="en-US" sz="240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1336020" cy="2461260"/>
          </a:xfrm>
          <a:prstGeom prst="rect">
            <a:avLst/>
          </a:prstGeom>
          <a:noFill/>
          <a:ln w="9525">
            <a:noFill/>
          </a:ln>
        </p:spPr>
        <p:txBody>
          <a:bodyPr wrap="square">
            <a:spAutoFit/>
          </a:bodyPr>
          <a:lstStyle/>
          <a:p>
            <a:pPr indent="0" algn="l">
              <a:buFont typeface="Arial" panose="020B0604020202020204" pitchFamily="34" charset="0"/>
              <a:buNone/>
            </a:pPr>
            <a:r>
              <a:rPr lang="zh-CN" altLang="en-US" sz="4400" b="0">
                <a:latin typeface="宋体" panose="02010600030101010101" pitchFamily="2" charset="-122"/>
                <a:ea typeface="宋体" panose="02010600030101010101" pitchFamily="2" charset="-122"/>
                <a:cs typeface="宋体" panose="02010600030101010101" pitchFamily="2" charset="-122"/>
              </a:rPr>
              <a:t>深度学习发展</a:t>
            </a:r>
            <a:endParaRPr lang="zh-CN" altLang="en-US" sz="2400" b="0">
              <a:latin typeface="微软雅黑" panose="020B0503020204020204" charset="-122"/>
              <a:ea typeface="微软雅黑" panose="020B0503020204020204" charset="-122"/>
              <a:cs typeface="宋体" panose="02010600030101010101" pitchFamily="2" charset="-122"/>
            </a:endParaRPr>
          </a:p>
          <a:p>
            <a:pPr marL="571500" indent="-571500" algn="l">
              <a:buFont typeface="Arial" panose="020B0604020202020204" pitchFamily="34" charset="0"/>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lgn="l">
              <a:buFont typeface="Arial" panose="020B0604020202020204" pitchFamily="34" charset="0"/>
              <a:buChar char="•"/>
            </a:pPr>
            <a:r>
              <a:rPr lang="zh-CN" altLang="en-US" sz="2800">
                <a:latin typeface="微软雅黑" panose="020B0503020204020204" charset="-122"/>
                <a:ea typeface="微软雅黑" panose="020B0503020204020204" charset="-122"/>
                <a:cs typeface="宋体" panose="02010600030101010101" pitchFamily="2" charset="-122"/>
                <a:sym typeface="+mn-ea"/>
              </a:rPr>
              <a:t>前馈神经网络发展</a:t>
            </a:r>
            <a:endParaRPr lang="en-US" altLang="zh-CN" sz="2800" b="0">
              <a:latin typeface="微软雅黑" panose="020B0503020204020204" charset="-122"/>
              <a:ea typeface="微软雅黑" panose="020B0503020204020204" charset="-122"/>
              <a:cs typeface="宋体" panose="02010600030101010101" pitchFamily="2" charset="-122"/>
              <a:sym typeface="+mn-ea"/>
            </a:endParaRPr>
          </a:p>
          <a:p>
            <a:pPr indent="0">
              <a:buNone/>
            </a:pPr>
            <a:endParaRPr lang="zh-CN" altLang="en-US" sz="4400" b="0">
              <a:latin typeface="宋体" panose="02010600030101010101" pitchFamily="2" charset="-122"/>
              <a:ea typeface="宋体" panose="02010600030101010101" pitchFamily="2" charset="-122"/>
              <a:cs typeface="宋体" panose="02010600030101010101" pitchFamily="2" charset="-122"/>
            </a:endParaRPr>
          </a:p>
          <a:p>
            <a:pPr marL="457200" indent="-457200">
              <a:buFont typeface="Arial" panose="020B0604020202020204" pitchFamily="34" charset="0"/>
              <a:buChar char="•"/>
            </a:pPr>
            <a:endParaRPr lang="zh-CN" altLang="en-US" sz="2800">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3"/>
          <a:srcRect l="27890"/>
          <a:stretch>
            <a:fillRect/>
          </a:stretch>
        </p:blipFill>
        <p:spPr>
          <a:xfrm>
            <a:off x="1006475" y="1732280"/>
            <a:ext cx="6269990" cy="4457700"/>
          </a:xfrm>
          <a:prstGeom prst="rect">
            <a:avLst/>
          </a:prstGeom>
        </p:spPr>
      </p:pic>
      <p:pic>
        <p:nvPicPr>
          <p:cNvPr id="3" name="图片 2"/>
          <p:cNvPicPr>
            <a:picLocks noChangeAspect="1"/>
          </p:cNvPicPr>
          <p:nvPr/>
        </p:nvPicPr>
        <p:blipFill>
          <a:blip r:embed="rId4"/>
          <a:stretch>
            <a:fillRect/>
          </a:stretch>
        </p:blipFill>
        <p:spPr>
          <a:xfrm>
            <a:off x="6868160" y="2327910"/>
            <a:ext cx="5052060" cy="31661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1336020" cy="1783715"/>
          </a:xfrm>
          <a:prstGeom prst="rect">
            <a:avLst/>
          </a:prstGeom>
          <a:noFill/>
          <a:ln w="9525">
            <a:noFill/>
          </a:ln>
        </p:spPr>
        <p:txBody>
          <a:bodyPr wrap="square">
            <a:spAutoFit/>
          </a:bodyPr>
          <a:lstStyle/>
          <a:p>
            <a:pPr indent="0" algn="l">
              <a:buFont typeface="Arial" panose="020B0604020202020204" pitchFamily="34" charset="0"/>
              <a:buNone/>
            </a:pPr>
            <a:r>
              <a:rPr lang="zh-CN" altLang="en-US" sz="4400" b="0">
                <a:latin typeface="宋体" panose="02010600030101010101" pitchFamily="2" charset="-122"/>
                <a:ea typeface="宋体" panose="02010600030101010101" pitchFamily="2" charset="-122"/>
                <a:cs typeface="宋体" panose="02010600030101010101" pitchFamily="2" charset="-122"/>
              </a:rPr>
              <a:t>深度学习发展</a:t>
            </a:r>
            <a:endParaRPr lang="zh-CN" altLang="en-US" sz="4400" b="0">
              <a:latin typeface="微软雅黑" panose="020B0503020204020204" charset="-122"/>
              <a:ea typeface="微软雅黑" panose="020B0503020204020204" charset="-122"/>
              <a:cs typeface="宋体" panose="02010600030101010101" pitchFamily="2" charset="-122"/>
            </a:endParaRPr>
          </a:p>
          <a:p>
            <a:pPr marL="571500" indent="-571500" algn="l">
              <a:buFont typeface="Arial" panose="020B0604020202020204" pitchFamily="34" charset="0"/>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lgn="l">
              <a:buFont typeface="Arial" panose="020B0604020202020204" pitchFamily="34" charset="0"/>
              <a:buChar char="•"/>
            </a:pPr>
            <a:r>
              <a:rPr lang="zh-CN" sz="2800">
                <a:latin typeface="微软雅黑" panose="020B0503020204020204" charset="-122"/>
                <a:ea typeface="微软雅黑" panose="020B0503020204020204" charset="-122"/>
                <a:cs typeface="宋体" panose="02010600030101010101" pitchFamily="2" charset="-122"/>
                <a:sym typeface="+mn-ea"/>
              </a:rPr>
              <a:t>语音识别的发展</a:t>
            </a:r>
            <a:endParaRPr lang="zh-CN" sz="2800" b="0">
              <a:latin typeface="微软雅黑" panose="020B0503020204020204" charset="-122"/>
              <a:ea typeface="微软雅黑" panose="020B0503020204020204" charset="-122"/>
              <a:cs typeface="宋体" panose="02010600030101010101" pitchFamily="2" charset="-122"/>
              <a:sym typeface="+mn-ea"/>
            </a:endParaRPr>
          </a:p>
          <a:p>
            <a:pPr marL="457200" indent="-457200">
              <a:buFont typeface="Arial" panose="020B0604020202020204" pitchFamily="34" charset="0"/>
              <a:buChar char="•"/>
            </a:pPr>
            <a:endParaRPr lang="zh-CN" altLang="en-US" sz="2800">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1639570" y="1694815"/>
            <a:ext cx="6891655" cy="43776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1336020" cy="1783715"/>
          </a:xfrm>
          <a:prstGeom prst="rect">
            <a:avLst/>
          </a:prstGeom>
          <a:noFill/>
          <a:ln w="9525">
            <a:noFill/>
          </a:ln>
        </p:spPr>
        <p:txBody>
          <a:bodyPr wrap="square">
            <a:spAutoFit/>
          </a:bodyPr>
          <a:lstStyle/>
          <a:p>
            <a:pPr indent="0" algn="l">
              <a:buFont typeface="Arial" panose="020B0604020202020204" pitchFamily="34" charset="0"/>
              <a:buNone/>
            </a:pPr>
            <a:r>
              <a:rPr lang="zh-CN" altLang="en-US" sz="4400" b="0">
                <a:latin typeface="宋体" panose="02010600030101010101" pitchFamily="2" charset="-122"/>
                <a:ea typeface="宋体" panose="02010600030101010101" pitchFamily="2" charset="-122"/>
                <a:cs typeface="宋体" panose="02010600030101010101" pitchFamily="2" charset="-122"/>
              </a:rPr>
              <a:t>深度学习发展</a:t>
            </a:r>
            <a:endParaRPr lang="zh-CN" altLang="en-US" sz="4400" b="0">
              <a:latin typeface="微软雅黑" panose="020B0503020204020204" charset="-122"/>
              <a:ea typeface="微软雅黑" panose="020B0503020204020204" charset="-122"/>
              <a:cs typeface="宋体" panose="02010600030101010101" pitchFamily="2" charset="-122"/>
            </a:endParaRPr>
          </a:p>
          <a:p>
            <a:pPr marL="571500" indent="-571500" algn="l">
              <a:buFont typeface="Arial" panose="020B0604020202020204" pitchFamily="34" charset="0"/>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lgn="l">
              <a:buFont typeface="Arial" panose="020B0604020202020204" pitchFamily="34" charset="0"/>
              <a:buChar char="•"/>
            </a:pPr>
            <a:r>
              <a:rPr lang="zh-CN" sz="2800">
                <a:latin typeface="微软雅黑" panose="020B0503020204020204" charset="-122"/>
                <a:ea typeface="微软雅黑" panose="020B0503020204020204" charset="-122"/>
                <a:cs typeface="宋体" panose="02010600030101010101" pitchFamily="2" charset="-122"/>
                <a:sym typeface="+mn-ea"/>
              </a:rPr>
              <a:t>图像领域的发展</a:t>
            </a:r>
            <a:endParaRPr lang="zh-CN" sz="2800" b="0">
              <a:latin typeface="微软雅黑" panose="020B0503020204020204" charset="-122"/>
              <a:ea typeface="微软雅黑" panose="020B0503020204020204" charset="-122"/>
              <a:cs typeface="宋体" panose="02010600030101010101" pitchFamily="2" charset="-122"/>
              <a:sym typeface="+mn-ea"/>
            </a:endParaRPr>
          </a:p>
          <a:p>
            <a:pPr marL="457200" indent="-457200">
              <a:buFont typeface="Arial" panose="020B0604020202020204" pitchFamily="34" charset="0"/>
              <a:buChar char="•"/>
            </a:pPr>
            <a:endParaRPr lang="zh-CN" altLang="en-US" sz="2800">
              <a:latin typeface="微软雅黑" panose="020B0503020204020204" charset="-122"/>
              <a:ea typeface="微软雅黑" panose="020B0503020204020204" charset="-122"/>
              <a:cs typeface="宋体" panose="02010600030101010101" pitchFamily="2" charset="-122"/>
              <a:sym typeface="+mn-ea"/>
            </a:endParaRPr>
          </a:p>
        </p:txBody>
      </p:sp>
      <p:pic>
        <p:nvPicPr>
          <p:cNvPr id="3" name="图片 2"/>
          <p:cNvPicPr>
            <a:picLocks noChangeAspect="1"/>
          </p:cNvPicPr>
          <p:nvPr/>
        </p:nvPicPr>
        <p:blipFill>
          <a:blip r:embed="rId3"/>
          <a:stretch>
            <a:fillRect/>
          </a:stretch>
        </p:blipFill>
        <p:spPr>
          <a:xfrm>
            <a:off x="882650" y="1729105"/>
            <a:ext cx="7561580" cy="3961130"/>
          </a:xfrm>
          <a:prstGeom prst="rect">
            <a:avLst/>
          </a:prstGeom>
        </p:spPr>
      </p:pic>
      <p:pic>
        <p:nvPicPr>
          <p:cNvPr id="4" name="图片 3"/>
          <p:cNvPicPr>
            <a:picLocks noChangeAspect="1"/>
          </p:cNvPicPr>
          <p:nvPr/>
        </p:nvPicPr>
        <p:blipFill>
          <a:blip r:embed="rId4"/>
          <a:stretch>
            <a:fillRect/>
          </a:stretch>
        </p:blipFill>
        <p:spPr>
          <a:xfrm>
            <a:off x="8317865" y="3478530"/>
            <a:ext cx="2976245" cy="1656715"/>
          </a:xfrm>
          <a:prstGeom prst="rect">
            <a:avLst/>
          </a:prstGeom>
        </p:spPr>
      </p:pic>
      <p:sp>
        <p:nvSpPr>
          <p:cNvPr id="5" name="文本框 4"/>
          <p:cNvSpPr txBox="1"/>
          <p:nvPr/>
        </p:nvSpPr>
        <p:spPr>
          <a:xfrm>
            <a:off x="8876665" y="5257165"/>
            <a:ext cx="2417445" cy="368300"/>
          </a:xfrm>
          <a:prstGeom prst="rect">
            <a:avLst/>
          </a:prstGeom>
          <a:noFill/>
        </p:spPr>
        <p:txBody>
          <a:bodyPr wrap="square" rtlCol="0">
            <a:spAutoFit/>
          </a:bodyPr>
          <a:lstStyle/>
          <a:p>
            <a:r>
              <a:rPr lang="en-US" altLang="zh-CN"/>
              <a:t>feifei li, google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1336020" cy="1783715"/>
          </a:xfrm>
          <a:prstGeom prst="rect">
            <a:avLst/>
          </a:prstGeom>
          <a:noFill/>
          <a:ln w="9525">
            <a:noFill/>
          </a:ln>
        </p:spPr>
        <p:txBody>
          <a:bodyPr wrap="square">
            <a:spAutoFit/>
          </a:bodyPr>
          <a:lstStyle/>
          <a:p>
            <a:pPr indent="0" algn="l">
              <a:buFont typeface="Arial" panose="020B0604020202020204" pitchFamily="34" charset="0"/>
              <a:buNone/>
            </a:pPr>
            <a:r>
              <a:rPr lang="zh-CN" altLang="en-US" sz="4400" b="0">
                <a:latin typeface="宋体" panose="02010600030101010101" pitchFamily="2" charset="-122"/>
                <a:ea typeface="宋体" panose="02010600030101010101" pitchFamily="2" charset="-122"/>
                <a:cs typeface="宋体" panose="02010600030101010101" pitchFamily="2" charset="-122"/>
              </a:rPr>
              <a:t>深度学习发展</a:t>
            </a:r>
            <a:endParaRPr lang="zh-CN" altLang="en-US" sz="4400" b="0">
              <a:latin typeface="微软雅黑" panose="020B0503020204020204" charset="-122"/>
              <a:ea typeface="微软雅黑" panose="020B0503020204020204" charset="-122"/>
              <a:cs typeface="宋体" panose="02010600030101010101" pitchFamily="2" charset="-122"/>
            </a:endParaRPr>
          </a:p>
          <a:p>
            <a:pPr marL="571500" indent="-571500" algn="l">
              <a:buFont typeface="Arial" panose="020B0604020202020204" pitchFamily="34" charset="0"/>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lgn="l">
              <a:buFont typeface="Arial" panose="020B0604020202020204" pitchFamily="34" charset="0"/>
              <a:buChar char="•"/>
            </a:pPr>
            <a:r>
              <a:rPr lang="en-US" altLang="zh-CN" sz="2800">
                <a:latin typeface="微软雅黑" panose="020B0503020204020204" charset="-122"/>
                <a:ea typeface="微软雅黑" panose="020B0503020204020204" charset="-122"/>
                <a:cs typeface="宋体" panose="02010600030101010101" pitchFamily="2" charset="-122"/>
                <a:sym typeface="+mn-ea"/>
              </a:rPr>
              <a:t>nlp</a:t>
            </a:r>
            <a:r>
              <a:rPr lang="zh-CN" sz="2800">
                <a:latin typeface="微软雅黑" panose="020B0503020204020204" charset="-122"/>
                <a:ea typeface="微软雅黑" panose="020B0503020204020204" charset="-122"/>
                <a:cs typeface="宋体" panose="02010600030101010101" pitchFamily="2" charset="-122"/>
                <a:sym typeface="+mn-ea"/>
              </a:rPr>
              <a:t>领域的发展</a:t>
            </a:r>
            <a:endParaRPr lang="zh-CN" sz="2800" b="0">
              <a:latin typeface="宋体" panose="02010600030101010101" pitchFamily="2" charset="-122"/>
              <a:ea typeface="宋体" panose="02010600030101010101" pitchFamily="2" charset="-122"/>
              <a:cs typeface="宋体" panose="02010600030101010101" pitchFamily="2" charset="-122"/>
            </a:endParaRPr>
          </a:p>
          <a:p>
            <a:pPr marL="457200" indent="-457200">
              <a:buFont typeface="Arial" panose="020B0604020202020204" pitchFamily="34" charset="0"/>
              <a:buChar char="•"/>
            </a:pPr>
            <a:endParaRPr lang="zh-CN" altLang="en-US" sz="2800">
              <a:latin typeface="微软雅黑" panose="020B0503020204020204" charset="-122"/>
              <a:ea typeface="微软雅黑" panose="020B0503020204020204" charset="-122"/>
              <a:cs typeface="宋体" panose="02010600030101010101" pitchFamily="2" charset="-122"/>
              <a:sym typeface="+mn-ea"/>
            </a:endParaRPr>
          </a:p>
        </p:txBody>
      </p:sp>
      <p:sp>
        <p:nvSpPr>
          <p:cNvPr id="5" name="文本框 4"/>
          <p:cNvSpPr txBox="1"/>
          <p:nvPr/>
        </p:nvSpPr>
        <p:spPr>
          <a:xfrm>
            <a:off x="9326245" y="4890135"/>
            <a:ext cx="2332990" cy="368300"/>
          </a:xfrm>
          <a:prstGeom prst="rect">
            <a:avLst/>
          </a:prstGeom>
          <a:noFill/>
        </p:spPr>
        <p:txBody>
          <a:bodyPr wrap="square" rtlCol="0">
            <a:spAutoFit/>
          </a:bodyPr>
          <a:lstStyle/>
          <a:p>
            <a:r>
              <a:rPr lang="en-US" altLang="zh-CN"/>
              <a:t>juergen schmidhuber </a:t>
            </a:r>
          </a:p>
        </p:txBody>
      </p:sp>
      <p:pic>
        <p:nvPicPr>
          <p:cNvPr id="2" name="图片 1"/>
          <p:cNvPicPr>
            <a:picLocks noChangeAspect="1"/>
          </p:cNvPicPr>
          <p:nvPr/>
        </p:nvPicPr>
        <p:blipFill>
          <a:blip r:embed="rId3"/>
          <a:srcRect l="1690" r="4505" b="2020"/>
          <a:stretch>
            <a:fillRect/>
          </a:stretch>
        </p:blipFill>
        <p:spPr>
          <a:xfrm>
            <a:off x="584200" y="1812925"/>
            <a:ext cx="8422640" cy="4096385"/>
          </a:xfrm>
          <a:prstGeom prst="rect">
            <a:avLst/>
          </a:prstGeom>
        </p:spPr>
      </p:pic>
      <p:pic>
        <p:nvPicPr>
          <p:cNvPr id="6" name="图片 5"/>
          <p:cNvPicPr>
            <a:picLocks noChangeAspect="1"/>
          </p:cNvPicPr>
          <p:nvPr/>
        </p:nvPicPr>
        <p:blipFill>
          <a:blip r:embed="rId4"/>
          <a:stretch>
            <a:fillRect/>
          </a:stretch>
        </p:blipFill>
        <p:spPr>
          <a:xfrm>
            <a:off x="8818245" y="3156585"/>
            <a:ext cx="3001010" cy="163068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1336020" cy="1783715"/>
          </a:xfrm>
          <a:prstGeom prst="rect">
            <a:avLst/>
          </a:prstGeom>
          <a:noFill/>
          <a:ln w="9525">
            <a:noFill/>
          </a:ln>
        </p:spPr>
        <p:txBody>
          <a:bodyPr wrap="square">
            <a:spAutoFit/>
          </a:bodyPr>
          <a:lstStyle/>
          <a:p>
            <a:pPr indent="0" algn="l">
              <a:buFont typeface="Arial" panose="020B0604020202020204" pitchFamily="34" charset="0"/>
              <a:buNone/>
            </a:pPr>
            <a:r>
              <a:rPr lang="zh-CN" altLang="en-US" sz="4400" b="0">
                <a:latin typeface="宋体" panose="02010600030101010101" pitchFamily="2" charset="-122"/>
                <a:ea typeface="宋体" panose="02010600030101010101" pitchFamily="2" charset="-122"/>
                <a:cs typeface="宋体" panose="02010600030101010101" pitchFamily="2" charset="-122"/>
              </a:rPr>
              <a:t>深度学习发展</a:t>
            </a:r>
            <a:endParaRPr lang="zh-CN" altLang="en-US" sz="4400" b="0">
              <a:latin typeface="微软雅黑" panose="020B0503020204020204" charset="-122"/>
              <a:ea typeface="微软雅黑" panose="020B0503020204020204" charset="-122"/>
              <a:cs typeface="宋体" panose="02010600030101010101" pitchFamily="2" charset="-122"/>
            </a:endParaRPr>
          </a:p>
          <a:p>
            <a:pPr marL="571500" indent="-571500" algn="l">
              <a:buFont typeface="Arial" panose="020B0604020202020204" pitchFamily="34" charset="0"/>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lgn="l">
              <a:buFont typeface="Arial" panose="020B0604020202020204" pitchFamily="34" charset="0"/>
              <a:buChar char="•"/>
            </a:pPr>
            <a:r>
              <a:rPr lang="zh-CN" altLang="en-US" sz="2800">
                <a:latin typeface="微软雅黑" panose="020B0503020204020204" charset="-122"/>
                <a:ea typeface="微软雅黑" panose="020B0503020204020204" charset="-122"/>
                <a:cs typeface="宋体" panose="02010600030101010101" pitchFamily="2" charset="-122"/>
                <a:sym typeface="+mn-ea"/>
              </a:rPr>
              <a:t>强化学习相结合</a:t>
            </a:r>
            <a:endParaRPr lang="zh-CN" altLang="en-US" sz="2800" b="0">
              <a:latin typeface="微软雅黑" panose="020B0503020204020204" charset="-122"/>
              <a:ea typeface="微软雅黑" panose="020B0503020204020204" charset="-122"/>
              <a:cs typeface="宋体" panose="02010600030101010101" pitchFamily="2" charset="-122"/>
              <a:sym typeface="+mn-ea"/>
            </a:endParaRPr>
          </a:p>
          <a:p>
            <a:pPr marL="457200" indent="-457200">
              <a:buFont typeface="Arial" panose="020B0604020202020204" pitchFamily="34" charset="0"/>
              <a:buChar char="•"/>
            </a:pPr>
            <a:endParaRPr lang="zh-CN" altLang="en-US" sz="2800">
              <a:latin typeface="微软雅黑" panose="020B0503020204020204" charset="-122"/>
              <a:ea typeface="微软雅黑" panose="020B0503020204020204" charset="-122"/>
              <a:cs typeface="宋体" panose="02010600030101010101" pitchFamily="2" charset="-122"/>
              <a:sym typeface="+mn-ea"/>
            </a:endParaRPr>
          </a:p>
        </p:txBody>
      </p:sp>
      <p:pic>
        <p:nvPicPr>
          <p:cNvPr id="3" name="图片 2"/>
          <p:cNvPicPr>
            <a:picLocks noChangeAspect="1"/>
          </p:cNvPicPr>
          <p:nvPr/>
        </p:nvPicPr>
        <p:blipFill>
          <a:blip r:embed="rId3"/>
          <a:stretch>
            <a:fillRect/>
          </a:stretch>
        </p:blipFill>
        <p:spPr>
          <a:xfrm>
            <a:off x="982980" y="1765935"/>
            <a:ext cx="9771380" cy="36950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1336020" cy="5200650"/>
          </a:xfrm>
          <a:prstGeom prst="rect">
            <a:avLst/>
          </a:prstGeom>
          <a:noFill/>
          <a:ln w="9525">
            <a:noFill/>
          </a:ln>
        </p:spPr>
        <p:txBody>
          <a:bodyPr wrap="square">
            <a:spAutoFit/>
          </a:bodyPr>
          <a:lstStyle/>
          <a:p>
            <a:pPr indent="0" algn="l">
              <a:buFont typeface="Arial" panose="020B0604020202020204" pitchFamily="34" charset="0"/>
              <a:buNone/>
            </a:pPr>
            <a:r>
              <a:rPr lang="zh-CN" altLang="en-US" sz="4400" b="0" dirty="0">
                <a:latin typeface="宋体" panose="02010600030101010101" pitchFamily="2" charset="-122"/>
                <a:ea typeface="宋体" panose="02010600030101010101" pitchFamily="2" charset="-122"/>
                <a:cs typeface="宋体" panose="02010600030101010101" pitchFamily="2" charset="-122"/>
              </a:rPr>
              <a:t>深度学习发展</a:t>
            </a:r>
            <a:endParaRPr lang="zh-CN" altLang="en-US" sz="4400" b="0" dirty="0">
              <a:latin typeface="微软雅黑" panose="020B0503020204020204" charset="-122"/>
              <a:ea typeface="微软雅黑" panose="020B0503020204020204" charset="-122"/>
              <a:cs typeface="宋体" panose="02010600030101010101" pitchFamily="2" charset="-122"/>
            </a:endParaRPr>
          </a:p>
          <a:p>
            <a:pPr marL="571500" indent="-571500" algn="l">
              <a:buFont typeface="Arial" panose="020B0604020202020204" pitchFamily="34" charset="0"/>
            </a:pPr>
            <a:endParaRPr lang="zh-CN" altLang="en-US" sz="1000" dirty="0">
              <a:latin typeface="微软雅黑" panose="020B0503020204020204" charset="-122"/>
              <a:ea typeface="微软雅黑" panose="020B0503020204020204" charset="-122"/>
              <a:cs typeface="宋体" panose="02010600030101010101" pitchFamily="2" charset="-122"/>
              <a:sym typeface="+mn-ea"/>
            </a:endParaRPr>
          </a:p>
          <a:p>
            <a:pPr marL="571500" indent="-571500" algn="l">
              <a:buFont typeface="Arial" panose="020B0604020202020204" pitchFamily="34" charset="0"/>
            </a:pPr>
            <a:endParaRPr lang="zh-CN" altLang="en-US" sz="1000" dirty="0">
              <a:latin typeface="微软雅黑" panose="020B0503020204020204" charset="-122"/>
              <a:ea typeface="微软雅黑" panose="020B0503020204020204" charset="-122"/>
              <a:cs typeface="宋体" panose="02010600030101010101" pitchFamily="2" charset="-122"/>
              <a:sym typeface="+mn-ea"/>
            </a:endParaRPr>
          </a:p>
          <a:p>
            <a:pPr marL="571500" indent="-571500" algn="l">
              <a:buFont typeface="Arial" panose="020B0604020202020204" pitchFamily="34" charset="0"/>
              <a:buChar char="•"/>
            </a:pPr>
            <a:r>
              <a:rPr lang="zh-CN" altLang="en-US" sz="2400" dirty="0">
                <a:latin typeface="微软雅黑" panose="020B0503020204020204" charset="-122"/>
                <a:ea typeface="微软雅黑" panose="020B0503020204020204" charset="-122"/>
                <a:cs typeface="宋体" panose="02010600030101010101" pitchFamily="2" charset="-122"/>
                <a:sym typeface="+mn-ea"/>
              </a:rPr>
              <a:t>深度学习 ∈ 机器学习</a:t>
            </a:r>
            <a:endParaRPr lang="en-US" altLang="zh-CN" sz="2400" dirty="0">
              <a:latin typeface="微软雅黑" panose="020B0503020204020204" charset="-122"/>
              <a:ea typeface="微软雅黑" panose="020B0503020204020204" charset="-122"/>
              <a:cs typeface="宋体" panose="02010600030101010101" pitchFamily="2" charset="-122"/>
              <a:sym typeface="+mn-ea"/>
            </a:endParaRPr>
          </a:p>
          <a:p>
            <a:pPr marL="571500" indent="-571500" algn="l">
              <a:buFont typeface="Arial" panose="020B0604020202020204" pitchFamily="34" charset="0"/>
              <a:buChar char="•"/>
            </a:pPr>
            <a:r>
              <a:rPr lang="zh-CN" altLang="en-US" sz="2400" dirty="0">
                <a:latin typeface="微软雅黑" panose="020B0503020204020204" charset="-122"/>
                <a:ea typeface="微软雅黑" panose="020B0503020204020204" charset="-122"/>
                <a:cs typeface="宋体" panose="02010600030101010101" pitchFamily="2" charset="-122"/>
                <a:sym typeface="+mn-ea"/>
              </a:rPr>
              <a:t>深度学习 </a:t>
            </a:r>
            <a:r>
              <a:rPr lang="en-US" altLang="zh-CN" sz="2400" dirty="0">
                <a:latin typeface="微软雅黑" panose="020B0503020204020204" charset="-122"/>
                <a:ea typeface="微软雅黑" panose="020B0503020204020204" charset="-122"/>
                <a:cs typeface="宋体" panose="02010600030101010101" pitchFamily="2" charset="-122"/>
                <a:sym typeface="+mn-ea"/>
              </a:rPr>
              <a:t>= </a:t>
            </a:r>
            <a:r>
              <a:rPr lang="zh-CN" altLang="en-US" sz="2400" dirty="0">
                <a:latin typeface="微软雅黑" panose="020B0503020204020204" charset="-122"/>
                <a:ea typeface="微软雅黑" panose="020B0503020204020204" charset="-122"/>
                <a:cs typeface="宋体" panose="02010600030101010101" pitchFamily="2" charset="-122"/>
                <a:sym typeface="+mn-ea"/>
              </a:rPr>
              <a:t>人工神经网络</a:t>
            </a:r>
          </a:p>
          <a:p>
            <a:pPr marL="571500" indent="-571500" algn="l">
              <a:buFont typeface="Arial" panose="020B0604020202020204" pitchFamily="34" charset="0"/>
              <a:buChar char="•"/>
            </a:pPr>
            <a:r>
              <a:rPr lang="zh-CN" altLang="en-US" sz="2400" dirty="0">
                <a:latin typeface="微软雅黑" panose="020B0503020204020204" charset="-122"/>
                <a:ea typeface="微软雅黑" panose="020B0503020204020204" charset="-122"/>
                <a:cs typeface="宋体" panose="02010600030101010101" pitchFamily="2" charset="-122"/>
                <a:sym typeface="+mn-ea"/>
              </a:rPr>
              <a:t>深度学习具备自动特征工程的能力</a:t>
            </a:r>
          </a:p>
          <a:p>
            <a:pPr marL="571500" indent="-571500" algn="l">
              <a:buFont typeface="Arial" panose="020B0604020202020204" pitchFamily="34" charset="0"/>
              <a:buChar char="•"/>
            </a:pPr>
            <a:r>
              <a:rPr lang="zh-CN" altLang="en-US" sz="2400" dirty="0">
                <a:latin typeface="微软雅黑" panose="020B0503020204020204" charset="-122"/>
                <a:ea typeface="微软雅黑" panose="020B0503020204020204" charset="-122"/>
                <a:cs typeface="宋体" panose="02010600030101010101" pitchFamily="2" charset="-122"/>
                <a:sym typeface="+mn-ea"/>
              </a:rPr>
              <a:t>深度学习具备极强的表达能力</a:t>
            </a:r>
          </a:p>
          <a:p>
            <a:pPr marL="571500" indent="-571500" algn="l">
              <a:buFont typeface="Arial" panose="020B0604020202020204" pitchFamily="34" charset="0"/>
              <a:buChar char="•"/>
            </a:pPr>
            <a:r>
              <a:rPr lang="zh-CN" altLang="en-US" sz="2400" dirty="0">
                <a:latin typeface="微软雅黑" panose="020B0503020204020204" charset="-122"/>
                <a:ea typeface="微软雅黑" panose="020B0503020204020204" charset="-122"/>
                <a:cs typeface="宋体" panose="02010600030101010101" pitchFamily="2" charset="-122"/>
                <a:sym typeface="+mn-ea"/>
              </a:rPr>
              <a:t>深度学习计算量庞大</a:t>
            </a:r>
          </a:p>
          <a:p>
            <a:pPr marL="571500" indent="-571500" algn="l">
              <a:buFont typeface="Arial" panose="020B0604020202020204" pitchFamily="34" charset="0"/>
              <a:buChar char="•"/>
            </a:pPr>
            <a:endParaRPr lang="zh-CN" altLang="en-US" sz="2400" b="0" dirty="0">
              <a:latin typeface="微软雅黑" panose="020B0503020204020204" charset="-122"/>
              <a:ea typeface="微软雅黑" panose="020B0503020204020204" charset="-122"/>
              <a:cs typeface="宋体" panose="02010600030101010101" pitchFamily="2" charset="-122"/>
              <a:sym typeface="+mn-ea"/>
            </a:endParaRPr>
          </a:p>
          <a:p>
            <a:pPr indent="0" algn="l">
              <a:buFont typeface="Arial" panose="020B0604020202020204" pitchFamily="34" charset="0"/>
              <a:buNone/>
            </a:pPr>
            <a:endParaRPr lang="zh-CN" altLang="en-US" sz="2400" b="0" dirty="0">
              <a:latin typeface="微软雅黑" panose="020B0503020204020204" charset="-122"/>
              <a:ea typeface="微软雅黑" panose="020B0503020204020204" charset="-122"/>
              <a:cs typeface="宋体" panose="02010600030101010101" pitchFamily="2" charset="-122"/>
              <a:sym typeface="+mn-ea"/>
            </a:endParaRPr>
          </a:p>
          <a:p>
            <a:pPr indent="0" algn="l">
              <a:buFont typeface="Arial" panose="020B0604020202020204" pitchFamily="34" charset="0"/>
              <a:buNone/>
            </a:pPr>
            <a:endParaRPr lang="zh-CN" altLang="en-US" sz="2400" b="0" dirty="0">
              <a:latin typeface="微软雅黑" panose="020B0503020204020204" charset="-122"/>
              <a:ea typeface="微软雅黑" panose="020B0503020204020204" charset="-122"/>
              <a:cs typeface="宋体" panose="02010600030101010101" pitchFamily="2" charset="-122"/>
              <a:sym typeface="+mn-ea"/>
            </a:endParaRPr>
          </a:p>
          <a:p>
            <a:pPr indent="0" algn="l">
              <a:buFont typeface="Arial" panose="020B0604020202020204" pitchFamily="34" charset="0"/>
              <a:buNone/>
            </a:pPr>
            <a:endParaRPr lang="zh-CN" altLang="en-US" sz="2400" b="0" dirty="0">
              <a:latin typeface="微软雅黑" panose="020B0503020204020204" charset="-122"/>
              <a:ea typeface="微软雅黑" panose="020B0503020204020204" charset="-122"/>
              <a:cs typeface="宋体" panose="02010600030101010101" pitchFamily="2" charset="-122"/>
              <a:sym typeface="+mn-ea"/>
            </a:endParaRPr>
          </a:p>
          <a:p>
            <a:pPr indent="0" algn="l">
              <a:buFont typeface="Arial" panose="020B0604020202020204" pitchFamily="34" charset="0"/>
              <a:buNone/>
            </a:pPr>
            <a:r>
              <a:rPr lang="zh-CN" altLang="en-US" sz="2400" b="0" dirty="0">
                <a:latin typeface="微软雅黑" panose="020B0503020204020204" charset="-122"/>
                <a:ea typeface="微软雅黑" panose="020B0503020204020204" charset="-122"/>
                <a:cs typeface="宋体" panose="02010600030101010101" pitchFamily="2" charset="-122"/>
                <a:sym typeface="+mn-ea"/>
              </a:rPr>
              <a:t>练习：</a:t>
            </a:r>
            <a:r>
              <a:rPr kumimoji="1" lang="en-US" altLang="zh-CN" sz="2400" dirty="0">
                <a:latin typeface="微软雅黑" panose="020B0503020204020204" charset="-122"/>
                <a:ea typeface="微软雅黑" panose="020B0503020204020204" charset="-122"/>
                <a:sym typeface="+mn-ea"/>
              </a:rPr>
              <a:t>http://playground.tensorflow.org/</a:t>
            </a:r>
            <a:endParaRPr kumimoji="1" lang="en-US" altLang="zh-CN" sz="2400" b="0" dirty="0">
              <a:latin typeface="微软雅黑" panose="020B0503020204020204" charset="-122"/>
              <a:ea typeface="微软雅黑" panose="020B0503020204020204" charset="-122"/>
              <a:cs typeface="宋体" panose="02010600030101010101" pitchFamily="2" charset="-122"/>
              <a:sym typeface="+mn-ea"/>
            </a:endParaRPr>
          </a:p>
          <a:p>
            <a:pPr marL="457200" indent="-457200">
              <a:buFont typeface="Arial" panose="020B0604020202020204" pitchFamily="34" charset="0"/>
              <a:buChar char="•"/>
            </a:pPr>
            <a:endParaRPr lang="zh-CN" altLang="en-US" sz="2800" dirty="0">
              <a:latin typeface="微软雅黑" panose="020B0503020204020204" charset="-122"/>
              <a:ea typeface="微软雅黑" panose="020B0503020204020204" charset="-122"/>
              <a:cs typeface="宋体" panose="02010600030101010101" pitchFamily="2" charset="-122"/>
              <a:sym typeface="+mn-ea"/>
            </a:endParaRPr>
          </a:p>
        </p:txBody>
      </p:sp>
      <p:pic>
        <p:nvPicPr>
          <p:cNvPr id="4" name="图片 3"/>
          <p:cNvPicPr>
            <a:picLocks noChangeAspect="1"/>
          </p:cNvPicPr>
          <p:nvPr/>
        </p:nvPicPr>
        <p:blipFill>
          <a:blip r:embed="rId3"/>
          <a:stretch>
            <a:fillRect/>
          </a:stretch>
        </p:blipFill>
        <p:spPr>
          <a:xfrm>
            <a:off x="6892925" y="1861820"/>
            <a:ext cx="4720590" cy="31343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2988310" y="2405380"/>
            <a:ext cx="10579100" cy="1014730"/>
          </a:xfrm>
          <a:prstGeom prst="rect">
            <a:avLst/>
          </a:prstGeom>
          <a:noFill/>
          <a:ln w="9525">
            <a:noFill/>
          </a:ln>
        </p:spPr>
        <p:txBody>
          <a:bodyPr wrap="square">
            <a:spAutoFit/>
          </a:bodyPr>
          <a:lstStyle/>
          <a:p>
            <a:pPr indent="0">
              <a:buFont typeface="+mj-lt"/>
              <a:buNone/>
            </a:pPr>
            <a:r>
              <a:rPr lang="zh-CN" altLang="en-US" sz="6000" b="0">
                <a:latin typeface="宋体" panose="02010600030101010101" pitchFamily="2" charset="-122"/>
                <a:ea typeface="宋体" panose="02010600030101010101" pitchFamily="2" charset="-122"/>
                <a:cs typeface="宋体" panose="02010600030101010101" pitchFamily="2" charset="-122"/>
                <a:sym typeface="+mn-ea"/>
              </a:rPr>
              <a:t>深度学习框架简介</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19888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深度学习框架</a:t>
            </a:r>
          </a:p>
          <a:p>
            <a:pPr marL="571500" indent="-571500">
              <a:buFont typeface="Arial" panose="020B0604020202020204" pitchFamily="34" charset="0"/>
              <a:buChar char="•"/>
            </a:pP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1926590" y="1238250"/>
            <a:ext cx="7973060" cy="41300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声明 </a:t>
            </a:r>
            <a:r>
              <a:rPr lang="en-US" altLang="zh-CN" dirty="0"/>
              <a:t>Acknowledgments</a:t>
            </a:r>
            <a:endParaRPr lang="zh-CN" altLang="en-US" dirty="0"/>
          </a:p>
        </p:txBody>
      </p:sp>
      <p:sp>
        <p:nvSpPr>
          <p:cNvPr id="3" name="内容占位符 2"/>
          <p:cNvSpPr>
            <a:spLocks noGrp="1"/>
          </p:cNvSpPr>
          <p:nvPr>
            <p:ph idx="1"/>
          </p:nvPr>
        </p:nvSpPr>
        <p:spPr>
          <a:xfrm>
            <a:off x="838200" y="1565910"/>
            <a:ext cx="10515600" cy="4199890"/>
          </a:xfrm>
        </p:spPr>
        <p:txBody>
          <a:bodyPr>
            <a:normAutofit fontScale="77500" lnSpcReduction="20000"/>
          </a:bodyPr>
          <a:lstStyle/>
          <a:p>
            <a:pPr algn="just">
              <a:lnSpc>
                <a:spcPct val="150000"/>
              </a:lnSpc>
              <a:buFont typeface="Arial" panose="020B0604020202020204" pitchFamily="34" charset="0"/>
              <a:buChar char="•"/>
            </a:pPr>
            <a:r>
              <a:rPr lang="zh-CN" altLang="en-US" dirty="0"/>
              <a:t>假设参与此门课程的同学具有</a:t>
            </a:r>
            <a:r>
              <a:rPr lang="en-US" altLang="zh-CN" dirty="0"/>
              <a:t>python</a:t>
            </a:r>
            <a:r>
              <a:rPr lang="zh-CN" altLang="en-US" dirty="0"/>
              <a:t>基础及高等数学基础。</a:t>
            </a:r>
          </a:p>
          <a:p>
            <a:pPr algn="just">
              <a:lnSpc>
                <a:spcPct val="150000"/>
              </a:lnSpc>
              <a:buFont typeface="Arial" panose="020B0604020202020204" pitchFamily="34" charset="0"/>
              <a:buChar char="•"/>
            </a:pPr>
            <a:r>
              <a:rPr lang="zh-CN" altLang="en-US" dirty="0"/>
              <a:t>不要求有深刻的算法基础，但对于基本的数据结构和算法要有一定了解。</a:t>
            </a:r>
          </a:p>
          <a:p>
            <a:pPr algn="just">
              <a:lnSpc>
                <a:spcPct val="150000"/>
              </a:lnSpc>
              <a:buFont typeface="Arial" panose="020B0604020202020204" pitchFamily="34" charset="0"/>
              <a:buChar char="•"/>
            </a:pPr>
            <a:r>
              <a:rPr lang="zh-CN" altLang="en-US" dirty="0"/>
              <a:t>参考资料：取自于</a:t>
            </a:r>
            <a:r>
              <a:rPr lang="en-US" altLang="zh-CN" dirty="0" err="1"/>
              <a:t>sklearn</a:t>
            </a:r>
            <a:r>
              <a:rPr lang="zh-CN" altLang="en-US" dirty="0" err="1"/>
              <a:t>、</a:t>
            </a:r>
            <a:r>
              <a:rPr lang="en-US" altLang="zh-CN" dirty="0" err="1"/>
              <a:t>tensorflow</a:t>
            </a:r>
            <a:r>
              <a:rPr lang="zh-CN" altLang="en-US" dirty="0"/>
              <a:t>官方网站、斯坦福大学</a:t>
            </a:r>
            <a:r>
              <a:rPr lang="en-US" altLang="zh-CN" dirty="0"/>
              <a:t>CS224d</a:t>
            </a:r>
            <a:r>
              <a:rPr lang="zh-CN" altLang="en-US" dirty="0"/>
              <a:t>、</a:t>
            </a:r>
            <a:r>
              <a:rPr lang="en-US" altLang="zh-CN" dirty="0"/>
              <a:t>CS231n</a:t>
            </a:r>
            <a:r>
              <a:rPr lang="zh-CN" altLang="en-US" dirty="0"/>
              <a:t>课件、</a:t>
            </a:r>
            <a:r>
              <a:rPr lang="en-US" altLang="zh-CN" dirty="0" err="1"/>
              <a:t>Github</a:t>
            </a:r>
            <a:r>
              <a:rPr lang="zh-CN" altLang="en-US" dirty="0"/>
              <a:t>的部分代码仓库、部分来源于网络和搜索引擎</a:t>
            </a:r>
            <a:r>
              <a:rPr lang="zh-CN" altLang="en-US" dirty="0" smtClean="0"/>
              <a:t>，也有部分资料和代码是自行完成的。</a:t>
            </a:r>
            <a:endParaRPr lang="zh-CN" altLang="en-US" dirty="0"/>
          </a:p>
          <a:p>
            <a:pPr algn="just">
              <a:lnSpc>
                <a:spcPct val="150000"/>
              </a:lnSpc>
            </a:pPr>
            <a:r>
              <a:rPr lang="zh-CN" altLang="en-US" dirty="0"/>
              <a:t>参考书籍：《机器学习》、《统计学习方法》、《模式识别与机器学习》、《</a:t>
            </a:r>
            <a:r>
              <a:rPr lang="en-US" altLang="zh-CN" dirty="0"/>
              <a:t>Hands-On Machine Learning With Scikit-Learn &amp; TensorFlow</a:t>
            </a:r>
            <a:r>
              <a:rPr lang="zh-CN" altLang="en-US" dirty="0"/>
              <a:t>》等</a:t>
            </a:r>
          </a:p>
          <a:p>
            <a:pPr algn="just">
              <a:lnSpc>
                <a:spcPct val="150000"/>
              </a:lnSpc>
            </a:pPr>
            <a:r>
              <a:rPr lang="zh-CN" altLang="en-US" dirty="0">
                <a:sym typeface="+mn-ea"/>
              </a:rPr>
              <a:t>课后如果有问题，欢迎联系交流</a:t>
            </a:r>
            <a:endParaRPr lang="zh-CN" altLang="en-US" dirty="0"/>
          </a:p>
          <a:p>
            <a:pPr algn="just">
              <a:lnSpc>
                <a:spcPct val="150000"/>
              </a:lnSpc>
            </a:pPr>
            <a:endParaRPr lang="zh-CN" altLang="en-US" dirty="0"/>
          </a:p>
        </p:txBody>
      </p:sp>
      <p:pic>
        <p:nvPicPr>
          <p:cNvPr id="1073742850" name="图片 1073742849"/>
          <p:cNvPicPr>
            <a:picLocks noChangeAspect="1"/>
          </p:cNvPicPr>
          <p:nvPr/>
        </p:nvPicPr>
        <p:blipFill>
          <a:blip r:embed="rId2"/>
          <a:stretch>
            <a:fillRect/>
          </a:stretch>
        </p:blipFill>
        <p:spPr>
          <a:xfrm>
            <a:off x="0" y="5699760"/>
            <a:ext cx="12192000" cy="116967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19888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深度学习框架</a:t>
            </a:r>
            <a:endParaRPr lang="zh-CN" altLang="en-US" b="0">
              <a:latin typeface="Times New Roman" panose="02020603050405020304" charset="0"/>
              <a:cs typeface="Times New Roman" panose="02020603050405020304" charset="0"/>
            </a:endParaRPr>
          </a:p>
          <a:p>
            <a:pPr indent="0">
              <a:buFont typeface="Arial" panose="020B0604020202020204" pitchFamily="34" charset="0"/>
              <a:buNone/>
            </a:pP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1844675" y="1402080"/>
            <a:ext cx="7983855" cy="38169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19888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深度学习框架</a:t>
            </a:r>
            <a:endParaRPr lang="zh-CN" altLang="en-US" b="0">
              <a:latin typeface="Times New Roman" panose="02020603050405020304" charset="0"/>
              <a:cs typeface="Times New Roman" panose="02020603050405020304" charset="0"/>
            </a:endParaRPr>
          </a:p>
          <a:p>
            <a:pPr indent="0">
              <a:buFont typeface="Arial" panose="020B0604020202020204" pitchFamily="34" charset="0"/>
              <a:buNone/>
            </a:pP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sp>
        <p:nvSpPr>
          <p:cNvPr id="3" name="文本框 2"/>
          <p:cNvSpPr txBox="1"/>
          <p:nvPr/>
        </p:nvSpPr>
        <p:spPr>
          <a:xfrm>
            <a:off x="1044575" y="1187450"/>
            <a:ext cx="9420225" cy="5077460"/>
          </a:xfrm>
          <a:prstGeom prst="rect">
            <a:avLst/>
          </a:prstGeom>
          <a:noFill/>
        </p:spPr>
        <p:txBody>
          <a:bodyPr wrap="square" rtlCol="0">
            <a:spAutoFit/>
          </a:bodyPr>
          <a:lstStyle/>
          <a:p>
            <a:r>
              <a:rPr lang="zh-CN" altLang="en-US" sz="2400"/>
              <a:t>TensorFlow是谷歌基于DistBelief进行研发的第二代人工智能学习系统，其命名来源于本身的运行原理。Tensor（张量）意味着N维数组，Flow（流）意味着基于数据流图的计算，TensorFlow为张量从流图的一端流动到另一端计算过程。TensorFlow是将复杂的数据结构传输至人工智能神经网中进行分析和处理过程的系统。</a:t>
            </a:r>
          </a:p>
          <a:p>
            <a:endParaRPr lang="zh-CN" altLang="en-US"/>
          </a:p>
          <a:p>
            <a:endParaRPr lang="zh-CN" altLang="en-US"/>
          </a:p>
          <a:p>
            <a:endParaRPr lang="zh-CN" altLang="en-US"/>
          </a:p>
          <a:p>
            <a:pPr marL="285750" indent="-285750">
              <a:buFont typeface="Arial" panose="020B0604020202020204" pitchFamily="34" charset="0"/>
              <a:buChar char="•"/>
            </a:pPr>
            <a:r>
              <a:rPr lang="zh-CN" altLang="en-US" sz="2600">
                <a:latin typeface="微软雅黑" panose="020B0503020204020204" charset="-122"/>
                <a:ea typeface="微软雅黑" panose="020B0503020204020204" charset="-122"/>
              </a:rPr>
              <a:t>高度的灵活性</a:t>
            </a:r>
            <a:endParaRPr lang="en-US" altLang="zh-CN" sz="2600">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sz="2600">
                <a:latin typeface="微软雅黑" panose="020B0503020204020204" charset="-122"/>
                <a:ea typeface="微软雅黑" panose="020B0503020204020204" charset="-122"/>
              </a:rPr>
              <a:t>真正的可移植性</a:t>
            </a:r>
            <a:r>
              <a:rPr lang="en-US" altLang="zh-CN" sz="2600">
                <a:latin typeface="微软雅黑" panose="020B0503020204020204" charset="-122"/>
                <a:ea typeface="微软雅黑" panose="020B0503020204020204" charset="-122"/>
              </a:rPr>
              <a:t>(</a:t>
            </a:r>
            <a:r>
              <a:rPr lang="en-US" altLang="zh-CN" sz="2600">
                <a:latin typeface="微软雅黑" panose="020B0503020204020204" charset="-122"/>
                <a:ea typeface="微软雅黑" panose="020B0503020204020204" charset="-122"/>
                <a:sym typeface="+mn-ea"/>
              </a:rPr>
              <a:t>server/mobile</a:t>
            </a:r>
            <a:r>
              <a:rPr lang="en-US" altLang="zh-CN" sz="2600">
                <a:latin typeface="微软雅黑" panose="020B0503020204020204" charset="-122"/>
                <a:ea typeface="微软雅黑" panose="020B0503020204020204" charset="-122"/>
              </a:rPr>
              <a:t>)</a:t>
            </a:r>
          </a:p>
          <a:p>
            <a:pPr marL="285750" indent="-285750">
              <a:buFont typeface="Arial" panose="020B0604020202020204" pitchFamily="34" charset="0"/>
              <a:buChar char="•"/>
            </a:pPr>
            <a:r>
              <a:rPr lang="zh-CN" altLang="en-US" sz="2600">
                <a:latin typeface="微软雅黑" panose="020B0503020204020204" charset="-122"/>
                <a:ea typeface="微软雅黑" panose="020B0503020204020204" charset="-122"/>
              </a:rPr>
              <a:t>多语言支持</a:t>
            </a:r>
            <a:r>
              <a:rPr lang="en-US" altLang="zh-CN" sz="2600">
                <a:latin typeface="微软雅黑" panose="020B0503020204020204" charset="-122"/>
                <a:ea typeface="微软雅黑" panose="020B0503020204020204" charset="-122"/>
              </a:rPr>
              <a:t>(python/c++/Go)</a:t>
            </a:r>
          </a:p>
          <a:p>
            <a:pPr marL="285750" indent="-285750">
              <a:buFont typeface="Arial" panose="020B0604020202020204" pitchFamily="34" charset="0"/>
              <a:buChar char="•"/>
            </a:pPr>
            <a:endParaRPr lang="zh-CN" altLang="en-US" sz="2400">
              <a:latin typeface="微软雅黑" panose="020B0503020204020204" charset="-122"/>
              <a:ea typeface="微软雅黑" panose="020B0503020204020204" charset="-122"/>
            </a:endParaRPr>
          </a:p>
          <a:p>
            <a:pPr marL="285750" indent="-285750">
              <a:buFont typeface="Arial" panose="020B0604020202020204" pitchFamily="34" charset="0"/>
              <a:buChar char="•"/>
            </a:pPr>
            <a:endParaRPr lang="zh-CN" altLang="en-US" sz="2400">
              <a:latin typeface="微软雅黑" panose="020B0503020204020204" charset="-122"/>
              <a:ea typeface="微软雅黑" panose="020B0503020204020204" charset="-122"/>
            </a:endParaRPr>
          </a:p>
          <a:p>
            <a:pPr indent="0">
              <a:buFont typeface="Arial" panose="020B0604020202020204" pitchFamily="34" charset="0"/>
              <a:buNone/>
            </a:pPr>
            <a:endParaRPr lang="zh-CN" altLang="en-US" sz="2400">
              <a:latin typeface="微软雅黑" panose="020B0503020204020204" charset="-122"/>
              <a:ea typeface="微软雅黑" panose="020B0503020204020204" charset="-122"/>
            </a:endParaRPr>
          </a:p>
        </p:txBody>
      </p:sp>
      <p:pic>
        <p:nvPicPr>
          <p:cNvPr id="6" name="Picture 2" descr="https://camo.githubusercontent.com/ee91ac3c9f5ad840ebf70b54284498fe0e6ddb92/68747470733a2f2f7777772e74656e736f72666c6f772e6f72672f696d616765732f74665f6c6f676f5f7472616e7370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7565" y="3130550"/>
            <a:ext cx="2849880" cy="24295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19888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深度学习框架</a:t>
            </a:r>
            <a:endParaRPr lang="zh-CN" altLang="en-US" b="0">
              <a:latin typeface="Times New Roman" panose="02020603050405020304" charset="0"/>
              <a:cs typeface="Times New Roman" panose="02020603050405020304" charset="0"/>
            </a:endParaRPr>
          </a:p>
          <a:p>
            <a:pPr indent="0">
              <a:buFont typeface="Arial" panose="020B0604020202020204" pitchFamily="34" charset="0"/>
              <a:buNone/>
            </a:pP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sp>
        <p:nvSpPr>
          <p:cNvPr id="3" name="文本框 2"/>
          <p:cNvSpPr txBox="1"/>
          <p:nvPr/>
        </p:nvSpPr>
        <p:spPr>
          <a:xfrm>
            <a:off x="1044575" y="1187450"/>
            <a:ext cx="4709795" cy="4061460"/>
          </a:xfrm>
          <a:prstGeom prst="rect">
            <a:avLst/>
          </a:prstGeom>
          <a:noFill/>
        </p:spPr>
        <p:txBody>
          <a:bodyPr wrap="square" rtlCol="0">
            <a:spAutoFit/>
          </a:bodyPr>
          <a:lstStyle/>
          <a:p>
            <a:pPr marL="457200" indent="-457200">
              <a:buFont typeface="Arial" panose="020B0604020202020204" pitchFamily="34" charset="0"/>
              <a:buChar char="•"/>
            </a:pPr>
            <a:r>
              <a:rPr lang="zh-CN" altLang="en-US" sz="2600">
                <a:latin typeface="微软雅黑" panose="020B0503020204020204" charset="-122"/>
                <a:ea typeface="微软雅黑" panose="020B0503020204020204" charset="-122"/>
              </a:rPr>
              <a:t>常量、变量</a:t>
            </a:r>
            <a:endParaRPr lang="en-US" altLang="zh-CN" sz="2600">
              <a:latin typeface="微软雅黑" panose="020B0503020204020204" charset="-122"/>
              <a:ea typeface="微软雅黑" panose="020B0503020204020204" charset="-122"/>
            </a:endParaRPr>
          </a:p>
          <a:p>
            <a:pPr marL="457200" indent="-457200" algn="l">
              <a:buFont typeface="Arial" panose="020B0604020202020204" pitchFamily="34" charset="0"/>
              <a:buChar char="•"/>
            </a:pPr>
            <a:r>
              <a:rPr lang="zh-CN" altLang="en-US" sz="2600">
                <a:latin typeface="微软雅黑" panose="020B0503020204020204" charset="-122"/>
                <a:ea typeface="微软雅黑" panose="020B0503020204020204" charset="-122"/>
              </a:rPr>
              <a:t>名称空间</a:t>
            </a:r>
          </a:p>
          <a:p>
            <a:pPr marL="457200" indent="-457200" algn="l">
              <a:buFont typeface="Arial" panose="020B0604020202020204" pitchFamily="34" charset="0"/>
              <a:buChar char="•"/>
            </a:pPr>
            <a:r>
              <a:rPr lang="zh-CN" altLang="en-US" sz="2600">
                <a:latin typeface="微软雅黑" panose="020B0503020204020204" charset="-122"/>
                <a:ea typeface="微软雅黑" panose="020B0503020204020204" charset="-122"/>
              </a:rPr>
              <a:t>操作</a:t>
            </a:r>
          </a:p>
          <a:p>
            <a:pPr marL="457200" indent="-457200" algn="l">
              <a:buFont typeface="Arial" panose="020B0604020202020204" pitchFamily="34" charset="0"/>
              <a:buChar char="•"/>
            </a:pPr>
            <a:r>
              <a:rPr lang="zh-CN" altLang="en-US" sz="2600">
                <a:latin typeface="微软雅黑" panose="020B0503020204020204" charset="-122"/>
                <a:ea typeface="微软雅黑" panose="020B0503020204020204" charset="-122"/>
              </a:rPr>
              <a:t>计算图、任务</a:t>
            </a:r>
          </a:p>
          <a:p>
            <a:pPr marL="457200" indent="-457200" algn="l">
              <a:buFont typeface="Arial" panose="020B0604020202020204" pitchFamily="34" charset="0"/>
              <a:buChar char="•"/>
            </a:pPr>
            <a:endParaRPr lang="zh-CN" altLang="en-US" sz="2400">
              <a:latin typeface="微软雅黑" panose="020B0503020204020204" charset="-122"/>
              <a:ea typeface="微软雅黑" panose="020B0503020204020204" charset="-122"/>
            </a:endParaRPr>
          </a:p>
          <a:p>
            <a:pPr indent="0" algn="l">
              <a:buFont typeface="Arial" panose="020B0604020202020204" pitchFamily="34" charset="0"/>
              <a:buNone/>
            </a:pPr>
            <a:r>
              <a:rPr lang="zh-CN" altLang="en-US" sz="2400">
                <a:latin typeface="微软雅黑" panose="020B0503020204020204" charset="-122"/>
                <a:ea typeface="微软雅黑" panose="020B0503020204020204" charset="-122"/>
              </a:rPr>
              <a:t>涉及的概念：</a:t>
            </a:r>
            <a:r>
              <a:rPr lang="en-US" altLang="zh-CN" sz="2400">
                <a:latin typeface="微软雅黑" panose="020B0503020204020204" charset="-122"/>
                <a:ea typeface="微软雅黑" panose="020B0503020204020204" charset="-122"/>
              </a:rPr>
              <a:t>tensor</a:t>
            </a:r>
            <a:r>
              <a:rPr lang="zh-CN" altLang="en-US" sz="2400">
                <a:latin typeface="微软雅黑" panose="020B0503020204020204" charset="-122"/>
                <a:ea typeface="微软雅黑" panose="020B0503020204020204" charset="-122"/>
              </a:rPr>
              <a:t>、</a:t>
            </a:r>
            <a:r>
              <a:rPr lang="en-US" altLang="zh-CN" sz="2400">
                <a:solidFill>
                  <a:srgbClr val="FF0000"/>
                </a:solidFill>
                <a:latin typeface="微软雅黑" panose="020B0503020204020204" charset="-122"/>
                <a:ea typeface="微软雅黑" panose="020B0503020204020204" charset="-122"/>
              </a:rPr>
              <a:t>graph</a:t>
            </a:r>
            <a:r>
              <a:rPr lang="zh-CN" altLang="en-US" sz="2400">
                <a:latin typeface="微软雅黑" panose="020B0503020204020204" charset="-122"/>
                <a:ea typeface="微软雅黑" panose="020B0503020204020204" charset="-122"/>
              </a:rPr>
              <a:t>、</a:t>
            </a:r>
          </a:p>
          <a:p>
            <a:pPr indent="0" algn="l">
              <a:buFont typeface="Arial" panose="020B0604020202020204" pitchFamily="34" charset="0"/>
              <a:buNone/>
            </a:pPr>
            <a:r>
              <a:rPr lang="en-US" altLang="zh-CN" sz="2400">
                <a:latin typeface="微软雅黑" panose="020B0503020204020204" charset="-122"/>
                <a:ea typeface="微软雅黑" panose="020B0503020204020204" charset="-122"/>
              </a:rPr>
              <a:t>constant</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variable</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operator</a:t>
            </a:r>
            <a:r>
              <a:rPr lang="zh-CN" altLang="en-US" sz="2400">
                <a:latin typeface="微软雅黑" panose="020B0503020204020204" charset="-122"/>
                <a:ea typeface="微软雅黑" panose="020B0503020204020204" charset="-122"/>
              </a:rPr>
              <a:t>、</a:t>
            </a:r>
          </a:p>
          <a:p>
            <a:pPr indent="0" algn="l">
              <a:buFont typeface="Arial" panose="020B0604020202020204" pitchFamily="34" charset="0"/>
              <a:buNone/>
            </a:pPr>
            <a:r>
              <a:rPr lang="en-US" altLang="zh-CN" sz="2400">
                <a:solidFill>
                  <a:srgbClr val="FF0000"/>
                </a:solidFill>
                <a:latin typeface="微软雅黑" panose="020B0503020204020204" charset="-122"/>
                <a:ea typeface="微软雅黑" panose="020B0503020204020204" charset="-122"/>
              </a:rPr>
              <a:t>session</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initializer</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optimizer</a:t>
            </a:r>
            <a:r>
              <a:rPr lang="zh-CN" altLang="en-US" sz="2400">
                <a:latin typeface="微软雅黑" panose="020B0503020204020204" charset="-122"/>
                <a:ea typeface="微软雅黑" panose="020B0503020204020204" charset="-122"/>
              </a:rPr>
              <a:t>、</a:t>
            </a:r>
          </a:p>
          <a:p>
            <a:pPr indent="0" algn="l">
              <a:buFont typeface="Arial" panose="020B0604020202020204" pitchFamily="34" charset="0"/>
              <a:buNone/>
            </a:pPr>
            <a:r>
              <a:rPr lang="en-US" altLang="zh-CN" sz="2400">
                <a:latin typeface="微软雅黑" panose="020B0503020204020204" charset="-122"/>
                <a:ea typeface="微软雅黑" panose="020B0503020204020204" charset="-122"/>
              </a:rPr>
              <a:t>placeholder</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device</a:t>
            </a:r>
          </a:p>
          <a:p>
            <a:pPr indent="0" algn="l">
              <a:buFont typeface="Arial" panose="020B0604020202020204" pitchFamily="34" charset="0"/>
              <a:buNone/>
            </a:pPr>
            <a:endParaRPr lang="en-US" altLang="zh-CN" sz="1000">
              <a:latin typeface="微软雅黑" panose="020B0503020204020204" charset="-122"/>
              <a:ea typeface="微软雅黑" panose="020B0503020204020204" charset="-122"/>
            </a:endParaRPr>
          </a:p>
          <a:p>
            <a:pPr indent="0" algn="l">
              <a:buFont typeface="Arial" panose="020B0604020202020204" pitchFamily="34" charset="0"/>
              <a:buNone/>
            </a:pPr>
            <a:r>
              <a:rPr lang="en-US" altLang="zh-CN" sz="2400">
                <a:latin typeface="微软雅黑" panose="020B0503020204020204" charset="-122"/>
                <a:ea typeface="微软雅黑" panose="020B0503020204020204" charset="-122"/>
              </a:rPr>
              <a:t>tf.nn</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tf.train</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tf.summary</a:t>
            </a:r>
          </a:p>
        </p:txBody>
      </p:sp>
      <p:pic>
        <p:nvPicPr>
          <p:cNvPr id="2" name="图片 1"/>
          <p:cNvPicPr>
            <a:picLocks noChangeAspect="1"/>
          </p:cNvPicPr>
          <p:nvPr/>
        </p:nvPicPr>
        <p:blipFill>
          <a:blip r:embed="rId3"/>
          <a:stretch>
            <a:fillRect/>
          </a:stretch>
        </p:blipFill>
        <p:spPr>
          <a:xfrm>
            <a:off x="5754370" y="1187450"/>
            <a:ext cx="5657850" cy="3989705"/>
          </a:xfrm>
          <a:prstGeom prst="rect">
            <a:avLst/>
          </a:prstGeom>
        </p:spPr>
      </p:pic>
      <p:sp>
        <p:nvSpPr>
          <p:cNvPr id="6" name="文本框 5"/>
          <p:cNvSpPr txBox="1"/>
          <p:nvPr/>
        </p:nvSpPr>
        <p:spPr>
          <a:xfrm>
            <a:off x="1044575" y="5459730"/>
            <a:ext cx="6781165" cy="1198880"/>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rPr>
              <a:t>数据类型：</a:t>
            </a:r>
            <a:r>
              <a:rPr lang="en-US" altLang="zh-CN" sz="2400">
                <a:latin typeface="微软雅黑" panose="020B0503020204020204" charset="-122"/>
                <a:ea typeface="微软雅黑" panose="020B0503020204020204" charset="-122"/>
              </a:rPr>
              <a:t>tf.int8/int16/int32/int64</a:t>
            </a:r>
            <a:r>
              <a:rPr lang="zh-CN" altLang="en-US" sz="2400">
                <a:latin typeface="微软雅黑" panose="020B0503020204020204" charset="-122"/>
                <a:ea typeface="微软雅黑" panose="020B0503020204020204" charset="-122"/>
              </a:rPr>
              <a:t>、</a:t>
            </a:r>
          </a:p>
          <a:p>
            <a:r>
              <a:rPr lang="en-US" altLang="zh-CN" sz="2400">
                <a:latin typeface="微软雅黑" panose="020B0503020204020204" charset="-122"/>
                <a:ea typeface="微软雅黑" panose="020B0503020204020204" charset="-122"/>
              </a:rPr>
              <a:t>tf.float16/float32/float64</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tf.bool</a:t>
            </a:r>
            <a:r>
              <a:rPr lang="zh-CN" altLang="en-US" sz="2400">
                <a:latin typeface="微软雅黑" panose="020B0503020204020204" charset="-122"/>
                <a:ea typeface="微软雅黑" panose="020B0503020204020204" charset="-122"/>
              </a:rPr>
              <a:t>、</a:t>
            </a:r>
            <a:r>
              <a:rPr lang="en-US" altLang="zh-CN" sz="2400">
                <a:latin typeface="微软雅黑" panose="020B0503020204020204" charset="-122"/>
                <a:ea typeface="微软雅黑" panose="020B0503020204020204" charset="-122"/>
              </a:rPr>
              <a:t>tf.string</a:t>
            </a:r>
          </a:p>
          <a:p>
            <a:endParaRPr lang="en-US" altLang="zh-CN" sz="2400">
              <a:latin typeface="微软雅黑" panose="020B0503020204020204" charset="-122"/>
              <a:ea typeface="微软雅黑" panose="020B0503020204020204" charset="-122"/>
            </a:endParaRPr>
          </a:p>
        </p:txBody>
      </p:sp>
      <p:sp>
        <p:nvSpPr>
          <p:cNvPr id="14" name="文本框 13"/>
          <p:cNvSpPr txBox="1"/>
          <p:nvPr/>
        </p:nvSpPr>
        <p:spPr>
          <a:xfrm>
            <a:off x="10110470" y="185420"/>
            <a:ext cx="1820545" cy="368300"/>
          </a:xfrm>
          <a:prstGeom prst="rect">
            <a:avLst/>
          </a:prstGeom>
          <a:solidFill>
            <a:schemeClr val="accent1">
              <a:lumMod val="60000"/>
              <a:lumOff val="40000"/>
            </a:schemeClr>
          </a:solidFill>
        </p:spPr>
        <p:txBody>
          <a:bodyPr wrap="square" rtlCol="0">
            <a:spAutoFit/>
          </a:bodyPr>
          <a:lstStyle/>
          <a:p>
            <a:r>
              <a:rPr lang="zh-CN" altLang="en-US"/>
              <a:t>使用</a:t>
            </a:r>
            <a:r>
              <a:rPr lang="en-US" altLang="zh-CN"/>
              <a:t>ipython</a:t>
            </a:r>
            <a:r>
              <a:rPr lang="zh-CN" altLang="en-US"/>
              <a:t>练习</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29159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深度学习框架</a:t>
            </a:r>
          </a:p>
          <a:p>
            <a:pPr marL="571500" indent="-571500">
              <a:buFont typeface="Arial" panose="020B0604020202020204" pitchFamily="34" charset="0"/>
              <a:buChar char="•"/>
            </a:pPr>
            <a:endParaRPr lang="zh-CN" altLang="en-US" sz="10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r>
              <a:rPr lang="zh-CN" altLang="en-US" sz="2400" b="0">
                <a:latin typeface="微软雅黑" panose="020B0503020204020204" charset="-122"/>
                <a:ea typeface="微软雅黑" panose="020B0503020204020204" charset="-122"/>
                <a:cs typeface="宋体" panose="02010600030101010101" pitchFamily="2" charset="-122"/>
              </a:rPr>
              <a:t>由浅入深（一）：常量、变量的使用</a:t>
            </a: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sp>
        <p:nvSpPr>
          <p:cNvPr id="5" name="文本框 4"/>
          <p:cNvSpPr txBox="1"/>
          <p:nvPr/>
        </p:nvSpPr>
        <p:spPr>
          <a:xfrm>
            <a:off x="1195705" y="1898015"/>
            <a:ext cx="4810760" cy="2676525"/>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rPr>
              <a:t>import tensorflow as tf</a:t>
            </a:r>
          </a:p>
          <a:p>
            <a:r>
              <a:rPr lang="zh-CN" altLang="en-US" sz="2400">
                <a:latin typeface="微软雅黑" panose="020B0503020204020204" charset="-122"/>
                <a:ea typeface="微软雅黑" panose="020B0503020204020204" charset="-122"/>
              </a:rPr>
              <a:t>x = tf.constant(</a:t>
            </a:r>
            <a:r>
              <a:rPr lang="en-US" altLang="zh-CN" sz="2400">
                <a:latin typeface="微软雅黑" panose="020B0503020204020204" charset="-122"/>
                <a:ea typeface="微软雅黑" panose="020B0503020204020204" charset="-122"/>
              </a:rPr>
              <a:t>1</a:t>
            </a:r>
            <a:r>
              <a:rPr lang="zh-CN" altLang="en-US" sz="2400">
                <a:latin typeface="微软雅黑" panose="020B0503020204020204" charset="-122"/>
                <a:ea typeface="微软雅黑" panose="020B0503020204020204" charset="-122"/>
              </a:rPr>
              <a:t>.0)</a:t>
            </a:r>
          </a:p>
          <a:p>
            <a:r>
              <a:rPr lang="zh-CN" altLang="en-US" sz="2400">
                <a:latin typeface="微软雅黑" panose="020B0503020204020204" charset="-122"/>
                <a:ea typeface="微软雅黑" panose="020B0503020204020204" charset="-122"/>
              </a:rPr>
              <a:t>y = tf.constant(</a:t>
            </a:r>
            <a:r>
              <a:rPr lang="en-US" altLang="zh-CN" sz="2400">
                <a:latin typeface="微软雅黑" panose="020B0503020204020204" charset="-122"/>
                <a:ea typeface="微软雅黑" panose="020B0503020204020204" charset="-122"/>
              </a:rPr>
              <a:t>2</a:t>
            </a:r>
            <a:r>
              <a:rPr lang="zh-CN" altLang="en-US" sz="2400">
                <a:latin typeface="微软雅黑" panose="020B0503020204020204" charset="-122"/>
                <a:ea typeface="微软雅黑" panose="020B0503020204020204" charset="-122"/>
              </a:rPr>
              <a:t>.0)</a:t>
            </a:r>
          </a:p>
          <a:p>
            <a:r>
              <a:rPr lang="zh-CN" altLang="en-US" sz="2400">
                <a:latin typeface="微软雅黑" panose="020B0503020204020204" charset="-122"/>
                <a:ea typeface="微软雅黑" panose="020B0503020204020204" charset="-122"/>
              </a:rPr>
              <a:t>z = tf.add(x, y)</a:t>
            </a:r>
          </a:p>
          <a:p>
            <a:r>
              <a:rPr lang="zh-CN" altLang="en-US" sz="2400">
                <a:latin typeface="微软雅黑" panose="020B0503020204020204" charset="-122"/>
                <a:ea typeface="微软雅黑" panose="020B0503020204020204" charset="-122"/>
              </a:rPr>
              <a:t>with tf.Session() as sess:</a:t>
            </a:r>
          </a:p>
          <a:p>
            <a:r>
              <a:rPr lang="zh-CN" altLang="en-US" sz="2400">
                <a:latin typeface="微软雅黑" panose="020B0503020204020204" charset="-122"/>
                <a:ea typeface="微软雅黑" panose="020B0503020204020204" charset="-122"/>
              </a:rPr>
              <a:t>    </a:t>
            </a:r>
            <a:r>
              <a:rPr lang="en-US" altLang="zh-CN" sz="2400">
                <a:solidFill>
                  <a:schemeClr val="accent1">
                    <a:lumMod val="75000"/>
                  </a:schemeClr>
                </a:solidFill>
                <a:latin typeface="微软雅黑" panose="020B0503020204020204" charset="-122"/>
                <a:ea typeface="微软雅黑" panose="020B0503020204020204" charset="-122"/>
              </a:rPr>
              <a:t>z=</a:t>
            </a:r>
            <a:r>
              <a:rPr lang="zh-CN" altLang="en-US" sz="2400">
                <a:latin typeface="微软雅黑" panose="020B0503020204020204" charset="-122"/>
                <a:ea typeface="微软雅黑" panose="020B0503020204020204" charset="-122"/>
              </a:rPr>
              <a:t>sess.run(z)</a:t>
            </a:r>
          </a:p>
          <a:p>
            <a:r>
              <a:rPr lang="zh-CN" altLang="en-US" sz="2400">
                <a:latin typeface="微软雅黑" panose="020B0503020204020204" charset="-122"/>
                <a:ea typeface="微软雅黑" panose="020B0503020204020204" charset="-122"/>
              </a:rPr>
              <a:t>    print(</a:t>
            </a:r>
            <a:r>
              <a:rPr lang="en-US" altLang="zh-CN" sz="2400">
                <a:latin typeface="微软雅黑" panose="020B0503020204020204" charset="-122"/>
                <a:ea typeface="微软雅黑" panose="020B0503020204020204" charset="-122"/>
              </a:rPr>
              <a:t>z</a:t>
            </a:r>
            <a:r>
              <a:rPr lang="zh-CN" altLang="en-US" sz="2400">
                <a:latin typeface="微软雅黑" panose="020B0503020204020204" charset="-122"/>
                <a:ea typeface="微软雅黑" panose="020B0503020204020204" charset="-122"/>
              </a:rPr>
              <a:t>)</a:t>
            </a:r>
          </a:p>
        </p:txBody>
      </p:sp>
      <p:sp>
        <p:nvSpPr>
          <p:cNvPr id="8" name="文本框 7"/>
          <p:cNvSpPr txBox="1"/>
          <p:nvPr/>
        </p:nvSpPr>
        <p:spPr>
          <a:xfrm>
            <a:off x="5636260" y="1898015"/>
            <a:ext cx="6200775" cy="3046095"/>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rPr>
              <a:t>import tensorflow as tf</a:t>
            </a:r>
          </a:p>
          <a:p>
            <a:r>
              <a:rPr lang="zh-CN" altLang="en-US" sz="2400">
                <a:latin typeface="微软雅黑" panose="020B0503020204020204" charset="-122"/>
                <a:ea typeface="微软雅黑" panose="020B0503020204020204" charset="-122"/>
              </a:rPr>
              <a:t>x = tf.Variable([1,2,3], dtype=tf.float32) </a:t>
            </a:r>
          </a:p>
          <a:p>
            <a:r>
              <a:rPr lang="zh-CN" altLang="en-US" sz="2400">
                <a:latin typeface="微软雅黑" panose="020B0503020204020204" charset="-122"/>
                <a:ea typeface="微软雅黑" panose="020B0503020204020204" charset="-122"/>
              </a:rPr>
              <a:t>y = tf.Variable([4,5,6], dtype=tf.float32)</a:t>
            </a:r>
          </a:p>
          <a:p>
            <a:r>
              <a:rPr lang="zh-CN" altLang="en-US" sz="2400">
                <a:latin typeface="微软雅黑" panose="020B0503020204020204" charset="-122"/>
                <a:ea typeface="微软雅黑" panose="020B0503020204020204" charset="-122"/>
              </a:rPr>
              <a:t>z = tf.reduce_sum(x * y)</a:t>
            </a:r>
          </a:p>
          <a:p>
            <a:r>
              <a:rPr lang="zh-CN" altLang="en-US" sz="2400">
                <a:latin typeface="微软雅黑" panose="020B0503020204020204" charset="-122"/>
                <a:ea typeface="微软雅黑" panose="020B0503020204020204" charset="-122"/>
              </a:rPr>
              <a:t>with tf.Session() as sess:</a:t>
            </a:r>
          </a:p>
          <a:p>
            <a:r>
              <a:rPr lang="zh-CN" altLang="en-US" sz="2400">
                <a:latin typeface="微软雅黑" panose="020B0503020204020204" charset="-122"/>
                <a:ea typeface="微软雅黑" panose="020B0503020204020204" charset="-122"/>
              </a:rPr>
              <a:t>    </a:t>
            </a:r>
            <a:r>
              <a:rPr lang="zh-CN" altLang="en-US" sz="2400">
                <a:solidFill>
                  <a:srgbClr val="FF0000"/>
                </a:solidFill>
                <a:latin typeface="微软雅黑" panose="020B0503020204020204" charset="-122"/>
                <a:ea typeface="微软雅黑" panose="020B0503020204020204" charset="-122"/>
              </a:rPr>
              <a:t>sess.run(tf.global_variables_initializer())</a:t>
            </a:r>
          </a:p>
          <a:p>
            <a:r>
              <a:rPr lang="zh-CN" altLang="en-US" sz="2400">
                <a:latin typeface="微软雅黑" panose="020B0503020204020204" charset="-122"/>
                <a:ea typeface="微软雅黑" panose="020B0503020204020204" charset="-122"/>
              </a:rPr>
              <a:t>    </a:t>
            </a:r>
            <a:r>
              <a:rPr lang="zh-CN" altLang="en-US" sz="2400">
                <a:solidFill>
                  <a:schemeClr val="accent1">
                    <a:lumMod val="75000"/>
                  </a:schemeClr>
                </a:solidFill>
                <a:latin typeface="微软雅黑" panose="020B0503020204020204" charset="-122"/>
                <a:ea typeface="微软雅黑" panose="020B0503020204020204" charset="-122"/>
              </a:rPr>
              <a:t>z=</a:t>
            </a:r>
            <a:r>
              <a:rPr lang="zh-CN" altLang="en-US" sz="2400">
                <a:latin typeface="微软雅黑" panose="020B0503020204020204" charset="-122"/>
                <a:ea typeface="微软雅黑" panose="020B0503020204020204" charset="-122"/>
              </a:rPr>
              <a:t>sess.run(z)</a:t>
            </a:r>
          </a:p>
          <a:p>
            <a:r>
              <a:rPr lang="zh-CN" altLang="en-US" sz="2400">
                <a:latin typeface="微软雅黑" panose="020B0503020204020204" charset="-122"/>
                <a:ea typeface="微软雅黑" panose="020B0503020204020204" charset="-122"/>
              </a:rPr>
              <a:t>    print(z)</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29159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深度学习框架</a:t>
            </a:r>
          </a:p>
          <a:p>
            <a:pPr marL="571500" indent="-571500">
              <a:buFont typeface="Arial" panose="020B0604020202020204" pitchFamily="34" charset="0"/>
              <a:buChar char="•"/>
            </a:pPr>
            <a:endParaRPr lang="zh-CN" altLang="en-US" sz="10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r>
              <a:rPr lang="zh-CN" altLang="en-US" sz="2400" b="0">
                <a:latin typeface="微软雅黑" panose="020B0503020204020204" charset="-122"/>
                <a:ea typeface="微软雅黑" panose="020B0503020204020204" charset="-122"/>
                <a:cs typeface="宋体" panose="02010600030101010101" pitchFamily="2" charset="-122"/>
              </a:rPr>
              <a:t>由浅入深（二）：</a:t>
            </a:r>
            <a:r>
              <a:rPr lang="en-US" altLang="zh-CN" sz="2400" b="0">
                <a:latin typeface="微软雅黑" panose="020B0503020204020204" charset="-122"/>
                <a:ea typeface="微软雅黑" panose="020B0503020204020204" charset="-122"/>
                <a:cs typeface="宋体" panose="02010600030101010101" pitchFamily="2" charset="-122"/>
              </a:rPr>
              <a:t>graph</a:t>
            </a:r>
            <a:r>
              <a:rPr lang="zh-CN" altLang="en-US" sz="2400" b="0">
                <a:latin typeface="微软雅黑" panose="020B0503020204020204" charset="-122"/>
                <a:ea typeface="微软雅黑" panose="020B0503020204020204" charset="-122"/>
                <a:cs typeface="宋体" panose="02010600030101010101" pitchFamily="2" charset="-122"/>
              </a:rPr>
              <a:t>与</a:t>
            </a:r>
            <a:r>
              <a:rPr lang="en-US" altLang="zh-CN" sz="2400" b="0">
                <a:latin typeface="微软雅黑" panose="020B0503020204020204" charset="-122"/>
                <a:ea typeface="微软雅黑" panose="020B0503020204020204" charset="-122"/>
                <a:cs typeface="宋体" panose="02010600030101010101" pitchFamily="2" charset="-122"/>
              </a:rPr>
              <a:t>session</a:t>
            </a:r>
            <a:endParaRPr lang="en-US" altLang="zh-CN" sz="2400" b="0">
              <a:latin typeface="微软雅黑" panose="020B0503020204020204" charset="-122"/>
              <a:ea typeface="微软雅黑" panose="020B0503020204020204" charset="-122"/>
              <a:cs typeface="宋体" panose="02010600030101010101" pitchFamily="2" charset="-122"/>
              <a:sym typeface="+mn-ea"/>
            </a:endParaRPr>
          </a:p>
        </p:txBody>
      </p:sp>
      <p:sp>
        <p:nvSpPr>
          <p:cNvPr id="8" name="文本框 7"/>
          <p:cNvSpPr txBox="1"/>
          <p:nvPr/>
        </p:nvSpPr>
        <p:spPr>
          <a:xfrm>
            <a:off x="1165225" y="1740535"/>
            <a:ext cx="9831705" cy="418465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import tensorflow as tf</a:t>
            </a:r>
          </a:p>
          <a:p>
            <a:r>
              <a:rPr lang="zh-CN" altLang="en-US">
                <a:latin typeface="微软雅黑" panose="020B0503020204020204" charset="-122"/>
                <a:ea typeface="微软雅黑" panose="020B0503020204020204" charset="-122"/>
              </a:rPr>
              <a:t>x = tf.Variable([1,2,3], dtype=tf.float32) </a:t>
            </a:r>
          </a:p>
          <a:p>
            <a:r>
              <a:rPr lang="zh-CN" altLang="en-US">
                <a:latin typeface="微软雅黑" panose="020B0503020204020204" charset="-122"/>
                <a:ea typeface="微软雅黑" panose="020B0503020204020204" charset="-122"/>
              </a:rPr>
              <a:t>y = tf.Variable([4,5,6], dtype=tf.float32)</a:t>
            </a:r>
          </a:p>
          <a:p>
            <a:r>
              <a:rPr lang="zh-CN" altLang="en-US">
                <a:latin typeface="微软雅黑" panose="020B0503020204020204" charset="-122"/>
                <a:ea typeface="微软雅黑" panose="020B0503020204020204" charset="-122"/>
              </a:rPr>
              <a:t>z = tf.reduce_sum(x * y)</a:t>
            </a:r>
          </a:p>
          <a:p>
            <a:r>
              <a:rPr lang="en-US" altLang="zh-CN">
                <a:latin typeface="微软雅黑" panose="020B0503020204020204" charset="-122"/>
                <a:ea typeface="微软雅黑" panose="020B0503020204020204" charset="-122"/>
                <a:sym typeface="+mn-ea"/>
              </a:rPr>
              <a:t>#</a:t>
            </a:r>
            <a:r>
              <a:rPr lang="zh-CN" altLang="en-US">
                <a:latin typeface="微软雅黑" panose="020B0503020204020204" charset="-122"/>
                <a:ea typeface="微软雅黑" panose="020B0503020204020204" charset="-122"/>
                <a:sym typeface="+mn-ea"/>
              </a:rPr>
              <a:t>with tf.Session(</a:t>
            </a:r>
            <a:r>
              <a:rPr lang="en-US" altLang="zh-CN">
                <a:solidFill>
                  <a:srgbClr val="FF0000"/>
                </a:solidFill>
                <a:latin typeface="微软雅黑" panose="020B0503020204020204" charset="-122"/>
                <a:ea typeface="微软雅黑" panose="020B0503020204020204" charset="-122"/>
                <a:sym typeface="+mn-ea"/>
              </a:rPr>
              <a:t>graph=tf.Graph()</a:t>
            </a:r>
            <a:r>
              <a:rPr lang="zh-CN" altLang="en-US">
                <a:latin typeface="微软雅黑" panose="020B0503020204020204" charset="-122"/>
                <a:ea typeface="微软雅黑" panose="020B0503020204020204" charset="-122"/>
                <a:sym typeface="+mn-ea"/>
              </a:rPr>
              <a:t>) as sess:  </a:t>
            </a:r>
            <a:r>
              <a:rPr lang="en-US" altLang="zh-CN">
                <a:solidFill>
                  <a:srgbClr val="FF0000"/>
                </a:solidFill>
                <a:latin typeface="微软雅黑" panose="020B0503020204020204" charset="-122"/>
                <a:ea typeface="微软雅黑" panose="020B0503020204020204" charset="-122"/>
                <a:sym typeface="+mn-ea"/>
              </a:rPr>
              <a:t>error, graph is empy</a:t>
            </a:r>
          </a:p>
          <a:p>
            <a:r>
              <a:rPr lang="zh-CN" altLang="en-US">
                <a:latin typeface="微软雅黑" panose="020B0503020204020204" charset="-122"/>
                <a:ea typeface="微软雅黑" panose="020B0503020204020204" charset="-122"/>
              </a:rPr>
              <a:t>with tf.Session(</a:t>
            </a:r>
            <a:r>
              <a:rPr lang="en-US" altLang="zh-CN">
                <a:solidFill>
                  <a:schemeClr val="accent1">
                    <a:lumMod val="75000"/>
                  </a:schemeClr>
                </a:solidFill>
                <a:latin typeface="微软雅黑" panose="020B0503020204020204" charset="-122"/>
                <a:ea typeface="微软雅黑" panose="020B0503020204020204" charset="-122"/>
              </a:rPr>
              <a:t>graph=tf.get_default_graph()</a:t>
            </a:r>
            <a:r>
              <a:rPr lang="zh-CN" altLang="en-US">
                <a:latin typeface="微软雅黑" panose="020B0503020204020204" charset="-122"/>
                <a:ea typeface="微软雅黑" panose="020B0503020204020204" charset="-122"/>
              </a:rPr>
              <a:t>) as sess:</a:t>
            </a:r>
          </a:p>
          <a:p>
            <a:r>
              <a:rPr lang="zh-CN" altLang="en-US">
                <a:latin typeface="微软雅黑" panose="020B0503020204020204" charset="-122"/>
                <a:ea typeface="微软雅黑" panose="020B0503020204020204" charset="-122"/>
              </a:rPr>
              <a:t>    </a:t>
            </a:r>
            <a:r>
              <a:rPr lang="zh-CN" altLang="en-US">
                <a:solidFill>
                  <a:schemeClr val="tx1"/>
                </a:solidFill>
                <a:latin typeface="微软雅黑" panose="020B0503020204020204" charset="-122"/>
                <a:ea typeface="微软雅黑" panose="020B0503020204020204" charset="-122"/>
              </a:rPr>
              <a:t>sess.run(tf.global_variables_initializer())</a:t>
            </a:r>
          </a:p>
          <a:p>
            <a:r>
              <a:rPr lang="zh-CN" altLang="en-US">
                <a:latin typeface="微软雅黑" panose="020B0503020204020204" charset="-122"/>
                <a:ea typeface="微软雅黑" panose="020B0503020204020204" charset="-122"/>
              </a:rPr>
              <a:t>    </a:t>
            </a:r>
            <a:r>
              <a:rPr lang="zh-CN" altLang="en-US">
                <a:solidFill>
                  <a:schemeClr val="tx1"/>
                </a:solidFill>
                <a:latin typeface="微软雅黑" panose="020B0503020204020204" charset="-122"/>
                <a:ea typeface="微软雅黑" panose="020B0503020204020204" charset="-122"/>
              </a:rPr>
              <a:t>z=</a:t>
            </a:r>
            <a:r>
              <a:rPr lang="zh-CN" altLang="en-US">
                <a:latin typeface="微软雅黑" panose="020B0503020204020204" charset="-122"/>
                <a:ea typeface="微软雅黑" panose="020B0503020204020204" charset="-122"/>
              </a:rPr>
              <a:t>sess.run(z)</a:t>
            </a:r>
          </a:p>
          <a:p>
            <a:r>
              <a:rPr lang="zh-CN" altLang="en-US">
                <a:latin typeface="微软雅黑" panose="020B0503020204020204" charset="-122"/>
                <a:ea typeface="微软雅黑" panose="020B0503020204020204" charset="-122"/>
              </a:rPr>
              <a:t>    print(z)</a:t>
            </a:r>
          </a:p>
          <a:p>
            <a:endParaRPr lang="zh-CN" altLang="en-US" sz="1600">
              <a:latin typeface="微软雅黑" panose="020B0503020204020204" charset="-122"/>
              <a:ea typeface="微软雅黑" panose="020B0503020204020204" charset="-122"/>
            </a:endParaRPr>
          </a:p>
          <a:p>
            <a:pPr marL="342900" indent="-342900">
              <a:buFont typeface="Wingdings" panose="05000000000000000000" charset="0"/>
              <a:buChar char=""/>
            </a:pPr>
            <a:r>
              <a:rPr lang="en-US" altLang="zh-CN" sz="2200">
                <a:latin typeface="微软雅黑" panose="020B0503020204020204" charset="-122"/>
                <a:ea typeface="微软雅黑" panose="020B0503020204020204" charset="-122"/>
                <a:sym typeface="+mn-ea"/>
              </a:rPr>
              <a:t>tf</a:t>
            </a:r>
            <a:r>
              <a:rPr lang="zh-CN" altLang="en-US" sz="2200">
                <a:latin typeface="微软雅黑" panose="020B0503020204020204" charset="-122"/>
                <a:ea typeface="微软雅黑" panose="020B0503020204020204" charset="-122"/>
                <a:sym typeface="+mn-ea"/>
              </a:rPr>
              <a:t>有默认的</a:t>
            </a:r>
            <a:r>
              <a:rPr lang="en-US" altLang="zh-CN" sz="2200">
                <a:latin typeface="微软雅黑" panose="020B0503020204020204" charset="-122"/>
                <a:ea typeface="微软雅黑" panose="020B0503020204020204" charset="-122"/>
                <a:sym typeface="+mn-ea"/>
              </a:rPr>
              <a:t>graph</a:t>
            </a:r>
            <a:r>
              <a:rPr lang="zh-CN" altLang="en-US" sz="2200">
                <a:latin typeface="微软雅黑" panose="020B0503020204020204" charset="-122"/>
                <a:ea typeface="微软雅黑" panose="020B0503020204020204" charset="-122"/>
                <a:sym typeface="+mn-ea"/>
              </a:rPr>
              <a:t>，没有默认的</a:t>
            </a:r>
            <a:r>
              <a:rPr lang="en-US" altLang="zh-CN" sz="2200">
                <a:latin typeface="微软雅黑" panose="020B0503020204020204" charset="-122"/>
                <a:ea typeface="微软雅黑" panose="020B0503020204020204" charset="-122"/>
                <a:sym typeface="+mn-ea"/>
              </a:rPr>
              <a:t>session</a:t>
            </a:r>
            <a:endParaRPr lang="en-US" altLang="zh-CN" sz="2200">
              <a:latin typeface="微软雅黑" panose="020B0503020204020204" charset="-122"/>
              <a:ea typeface="微软雅黑" panose="020B0503020204020204" charset="-122"/>
            </a:endParaRPr>
          </a:p>
          <a:p>
            <a:pPr marL="342900" indent="-342900">
              <a:buFont typeface="Wingdings" panose="05000000000000000000" charset="0"/>
              <a:buChar char=""/>
            </a:pPr>
            <a:r>
              <a:rPr lang="zh-CN" altLang="en-US" sz="2200">
                <a:latin typeface="微软雅黑" panose="020B0503020204020204" charset="-122"/>
                <a:ea typeface="微软雅黑" panose="020B0503020204020204" charset="-122"/>
                <a:sym typeface="+mn-ea"/>
              </a:rPr>
              <a:t>操作均在默认图中，如创建新图</a:t>
            </a:r>
            <a:r>
              <a:rPr lang="en-US" altLang="zh-CN" sz="2200">
                <a:latin typeface="微软雅黑" panose="020B0503020204020204" charset="-122"/>
                <a:ea typeface="微软雅黑" panose="020B0503020204020204" charset="-122"/>
                <a:sym typeface="+mn-ea"/>
              </a:rPr>
              <a:t>g</a:t>
            </a:r>
            <a:r>
              <a:rPr lang="zh-CN" altLang="en-US" sz="2200">
                <a:latin typeface="微软雅黑" panose="020B0503020204020204" charset="-122"/>
                <a:ea typeface="微软雅黑" panose="020B0503020204020204" charset="-122"/>
                <a:sym typeface="+mn-ea"/>
              </a:rPr>
              <a:t>，需在</a:t>
            </a:r>
            <a:r>
              <a:rPr lang="en-US" altLang="zh-CN" sz="2200">
                <a:latin typeface="微软雅黑" panose="020B0503020204020204" charset="-122"/>
                <a:ea typeface="微软雅黑" panose="020B0503020204020204" charset="-122"/>
                <a:sym typeface="+mn-ea"/>
              </a:rPr>
              <a:t>with g.as_default():</a:t>
            </a:r>
            <a:r>
              <a:rPr lang="zh-CN" altLang="en-US" sz="2200">
                <a:latin typeface="微软雅黑" panose="020B0503020204020204" charset="-122"/>
                <a:ea typeface="微软雅黑" panose="020B0503020204020204" charset="-122"/>
                <a:sym typeface="+mn-ea"/>
              </a:rPr>
              <a:t>中使用</a:t>
            </a:r>
            <a:endParaRPr lang="zh-CN" altLang="en-US" sz="2200">
              <a:latin typeface="微软雅黑" panose="020B0503020204020204" charset="-122"/>
              <a:ea typeface="微软雅黑" panose="020B0503020204020204" charset="-122"/>
            </a:endParaRPr>
          </a:p>
          <a:p>
            <a:pPr marL="342900" indent="-342900">
              <a:buFont typeface="Wingdings" panose="05000000000000000000" charset="0"/>
              <a:buChar char=""/>
            </a:pPr>
            <a:r>
              <a:rPr lang="en-US" altLang="zh-CN" sz="2200">
                <a:latin typeface="微软雅黑" panose="020B0503020204020204" charset="-122"/>
                <a:ea typeface="微软雅黑" panose="020B0503020204020204" charset="-122"/>
                <a:sym typeface="+mn-ea"/>
              </a:rPr>
              <a:t>session</a:t>
            </a:r>
            <a:r>
              <a:rPr lang="zh-CN" altLang="en-US" sz="2200">
                <a:latin typeface="微软雅黑" panose="020B0503020204020204" charset="-122"/>
                <a:ea typeface="微软雅黑" panose="020B0503020204020204" charset="-122"/>
                <a:sym typeface="+mn-ea"/>
              </a:rPr>
              <a:t>创建后，才能进行</a:t>
            </a:r>
            <a:r>
              <a:rPr lang="en-US" altLang="zh-CN" sz="2200">
                <a:latin typeface="微软雅黑" panose="020B0503020204020204" charset="-122"/>
                <a:ea typeface="微软雅黑" panose="020B0503020204020204" charset="-122"/>
                <a:sym typeface="+mn-ea"/>
              </a:rPr>
              <a:t>session.run([x,y...])</a:t>
            </a:r>
            <a:r>
              <a:rPr lang="zh-CN" altLang="en-US" sz="2200">
                <a:latin typeface="微软雅黑" panose="020B0503020204020204" charset="-122"/>
                <a:ea typeface="微软雅黑" panose="020B0503020204020204" charset="-122"/>
                <a:sym typeface="+mn-ea"/>
              </a:rPr>
              <a:t>的操作</a:t>
            </a:r>
          </a:p>
          <a:p>
            <a:pPr marL="342900" indent="-342900">
              <a:buFont typeface="Wingdings" panose="05000000000000000000" charset="0"/>
              <a:buChar char=""/>
            </a:pPr>
            <a:r>
              <a:rPr lang="en-US" altLang="zh-CN" sz="2200">
                <a:solidFill>
                  <a:srgbClr val="FF0000"/>
                </a:solidFill>
                <a:latin typeface="微软雅黑" panose="020B0503020204020204" charset="-122"/>
                <a:ea typeface="微软雅黑" panose="020B0503020204020204" charset="-122"/>
                <a:sym typeface="+mn-ea"/>
              </a:rPr>
              <a:t>InteractiveSession</a:t>
            </a:r>
            <a:r>
              <a:rPr lang="zh-CN" altLang="en-US" sz="2200">
                <a:latin typeface="微软雅黑" panose="020B0503020204020204" charset="-122"/>
                <a:ea typeface="微软雅黑" panose="020B0503020204020204" charset="-122"/>
                <a:sym typeface="+mn-ea"/>
              </a:rPr>
              <a:t>例外，它使变量</a:t>
            </a:r>
            <a:r>
              <a:rPr lang="en-US" altLang="zh-CN" sz="2200">
                <a:latin typeface="微软雅黑" panose="020B0503020204020204" charset="-122"/>
                <a:ea typeface="微软雅黑" panose="020B0503020204020204" charset="-122"/>
                <a:sym typeface="+mn-ea"/>
              </a:rPr>
              <a:t>/</a:t>
            </a:r>
            <a:r>
              <a:rPr lang="zh-CN" altLang="en-US" sz="2200">
                <a:latin typeface="微软雅黑" panose="020B0503020204020204" charset="-122"/>
                <a:ea typeface="微软雅黑" panose="020B0503020204020204" charset="-122"/>
                <a:sym typeface="+mn-ea"/>
              </a:rPr>
              <a:t>操作能够调用</a:t>
            </a:r>
            <a:r>
              <a:rPr lang="en-US" altLang="zh-CN" sz="2200">
                <a:latin typeface="微软雅黑" panose="020B0503020204020204" charset="-122"/>
                <a:ea typeface="微软雅黑" panose="020B0503020204020204" charset="-122"/>
                <a:sym typeface="+mn-ea"/>
              </a:rPr>
              <a:t>eval</a:t>
            </a:r>
            <a:endParaRPr lang="zh-CN" altLang="en-US" sz="2200">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29159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深度学习框架</a:t>
            </a:r>
          </a:p>
          <a:p>
            <a:pPr marL="571500" indent="-571500">
              <a:buFont typeface="Arial" panose="020B0604020202020204" pitchFamily="34" charset="0"/>
              <a:buChar char="•"/>
            </a:pPr>
            <a:endParaRPr lang="zh-CN" altLang="en-US" sz="10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r>
              <a:rPr lang="zh-CN" altLang="en-US" sz="2400" b="0">
                <a:latin typeface="微软雅黑" panose="020B0503020204020204" charset="-122"/>
                <a:ea typeface="微软雅黑" panose="020B0503020204020204" charset="-122"/>
                <a:cs typeface="宋体" panose="02010600030101010101" pitchFamily="2" charset="-122"/>
              </a:rPr>
              <a:t>由浅入深（三）：</a:t>
            </a:r>
            <a:r>
              <a:rPr lang="zh-CN" sz="2400" b="0">
                <a:latin typeface="微软雅黑" panose="020B0503020204020204" charset="-122"/>
                <a:ea typeface="微软雅黑" panose="020B0503020204020204" charset="-122"/>
                <a:cs typeface="宋体" panose="02010600030101010101" pitchFamily="2" charset="-122"/>
              </a:rPr>
              <a:t>实现一个简单的线性函数拟合过程</a:t>
            </a:r>
            <a:endParaRPr lang="zh-CN" sz="2400" b="0">
              <a:latin typeface="微软雅黑" panose="020B0503020204020204" charset="-122"/>
              <a:ea typeface="微软雅黑" panose="020B0503020204020204" charset="-122"/>
              <a:cs typeface="宋体" panose="02010600030101010101" pitchFamily="2" charset="-122"/>
              <a:sym typeface="+mn-ea"/>
            </a:endParaRPr>
          </a:p>
        </p:txBody>
      </p:sp>
      <p:pic>
        <p:nvPicPr>
          <p:cNvPr id="3" name="图片 2"/>
          <p:cNvPicPr>
            <a:picLocks noChangeAspect="1"/>
          </p:cNvPicPr>
          <p:nvPr/>
        </p:nvPicPr>
        <p:blipFill>
          <a:blip r:embed="rId3"/>
          <a:stretch>
            <a:fillRect/>
          </a:stretch>
        </p:blipFill>
        <p:spPr>
          <a:xfrm>
            <a:off x="1135380" y="2180590"/>
            <a:ext cx="4409440" cy="3009265"/>
          </a:xfrm>
          <a:prstGeom prst="rect">
            <a:avLst/>
          </a:prstGeom>
        </p:spPr>
      </p:pic>
      <p:sp>
        <p:nvSpPr>
          <p:cNvPr id="4" name="文本框 3"/>
          <p:cNvSpPr txBox="1"/>
          <p:nvPr/>
        </p:nvSpPr>
        <p:spPr>
          <a:xfrm>
            <a:off x="2392680" y="5294630"/>
            <a:ext cx="2131695" cy="368300"/>
          </a:xfrm>
          <a:prstGeom prst="rect">
            <a:avLst/>
          </a:prstGeom>
          <a:noFill/>
        </p:spPr>
        <p:txBody>
          <a:bodyPr wrap="square" rtlCol="0">
            <a:spAutoFit/>
          </a:bodyPr>
          <a:lstStyle/>
          <a:p>
            <a:r>
              <a:rPr lang="zh-CN" altLang="en-US"/>
              <a:t>定义计算图</a:t>
            </a:r>
          </a:p>
        </p:txBody>
      </p:sp>
      <p:pic>
        <p:nvPicPr>
          <p:cNvPr id="5" name="图片 4"/>
          <p:cNvPicPr>
            <a:picLocks noChangeAspect="1"/>
          </p:cNvPicPr>
          <p:nvPr/>
        </p:nvPicPr>
        <p:blipFill>
          <a:blip r:embed="rId4"/>
          <a:stretch>
            <a:fillRect/>
          </a:stretch>
        </p:blipFill>
        <p:spPr>
          <a:xfrm>
            <a:off x="6433820" y="2157730"/>
            <a:ext cx="3637915" cy="2542540"/>
          </a:xfrm>
          <a:prstGeom prst="rect">
            <a:avLst/>
          </a:prstGeom>
        </p:spPr>
      </p:pic>
      <p:sp>
        <p:nvSpPr>
          <p:cNvPr id="6" name="文本框 5"/>
          <p:cNvSpPr txBox="1"/>
          <p:nvPr/>
        </p:nvSpPr>
        <p:spPr>
          <a:xfrm>
            <a:off x="7650480" y="5294630"/>
            <a:ext cx="2131695" cy="368300"/>
          </a:xfrm>
          <a:prstGeom prst="rect">
            <a:avLst/>
          </a:prstGeom>
          <a:noFill/>
        </p:spPr>
        <p:txBody>
          <a:bodyPr wrap="square" rtlCol="0">
            <a:spAutoFit/>
          </a:bodyPr>
          <a:lstStyle/>
          <a:p>
            <a:r>
              <a:rPr lang="zh-CN" altLang="en-US"/>
              <a:t>执行计算图</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29159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深度学习框架</a:t>
            </a:r>
          </a:p>
          <a:p>
            <a:pPr marL="571500" indent="-571500">
              <a:buFont typeface="Arial" panose="020B0604020202020204" pitchFamily="34" charset="0"/>
              <a:buChar char="•"/>
            </a:pPr>
            <a:endParaRPr lang="zh-CN" altLang="en-US" sz="10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r>
              <a:rPr lang="zh-CN" altLang="en-US" sz="2400" b="0">
                <a:latin typeface="微软雅黑" panose="020B0503020204020204" charset="-122"/>
                <a:ea typeface="微软雅黑" panose="020B0503020204020204" charset="-122"/>
                <a:cs typeface="宋体" panose="02010600030101010101" pitchFamily="2" charset="-122"/>
                <a:sym typeface="+mn-ea"/>
              </a:rPr>
              <a:t>关于</a:t>
            </a:r>
            <a:r>
              <a:rPr lang="en-US" altLang="zh-CN" sz="2400" b="0">
                <a:latin typeface="微软雅黑" panose="020B0503020204020204" charset="-122"/>
                <a:ea typeface="微软雅黑" panose="020B0503020204020204" charset="-122"/>
                <a:cs typeface="宋体" panose="02010600030101010101" pitchFamily="2" charset="-122"/>
                <a:sym typeface="+mn-ea"/>
              </a:rPr>
              <a:t>device</a:t>
            </a:r>
          </a:p>
        </p:txBody>
      </p:sp>
      <p:pic>
        <p:nvPicPr>
          <p:cNvPr id="2" name="图片 1"/>
          <p:cNvPicPr>
            <a:picLocks noChangeAspect="1"/>
          </p:cNvPicPr>
          <p:nvPr/>
        </p:nvPicPr>
        <p:blipFill>
          <a:blip r:embed="rId3"/>
          <a:stretch>
            <a:fillRect/>
          </a:stretch>
        </p:blipFill>
        <p:spPr>
          <a:xfrm>
            <a:off x="1248410" y="1902460"/>
            <a:ext cx="3056890" cy="1685925"/>
          </a:xfrm>
          <a:prstGeom prst="rect">
            <a:avLst/>
          </a:prstGeom>
        </p:spPr>
      </p:pic>
      <p:pic>
        <p:nvPicPr>
          <p:cNvPr id="8" name="图片 7"/>
          <p:cNvPicPr>
            <a:picLocks noChangeAspect="1"/>
          </p:cNvPicPr>
          <p:nvPr/>
        </p:nvPicPr>
        <p:blipFill>
          <a:blip r:embed="rId4"/>
          <a:stretch>
            <a:fillRect/>
          </a:stretch>
        </p:blipFill>
        <p:spPr>
          <a:xfrm>
            <a:off x="5104765" y="1232535"/>
            <a:ext cx="6560820" cy="44577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3562350" y="2405380"/>
            <a:ext cx="10005060" cy="1014730"/>
          </a:xfrm>
          <a:prstGeom prst="rect">
            <a:avLst/>
          </a:prstGeom>
          <a:noFill/>
          <a:ln w="9525">
            <a:noFill/>
          </a:ln>
        </p:spPr>
        <p:txBody>
          <a:bodyPr wrap="square">
            <a:spAutoFit/>
          </a:bodyPr>
          <a:lstStyle/>
          <a:p>
            <a:pPr indent="0">
              <a:buFont typeface="+mj-lt"/>
              <a:buNone/>
            </a:pPr>
            <a:r>
              <a:rPr lang="zh-CN" altLang="en-US" sz="6000" b="0">
                <a:latin typeface="宋体" panose="02010600030101010101" pitchFamily="2" charset="-122"/>
                <a:ea typeface="宋体" panose="02010600030101010101" pitchFamily="2" charset="-122"/>
                <a:cs typeface="宋体" panose="02010600030101010101" pitchFamily="2" charset="-122"/>
                <a:sym typeface="+mn-ea"/>
              </a:rPr>
              <a:t>卷积神经网络</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b="47122"/>
          <a:stretch>
            <a:fillRect/>
          </a:stretch>
        </p:blipFill>
        <p:spPr>
          <a:xfrm>
            <a:off x="1330960" y="2055495"/>
            <a:ext cx="3767455" cy="1948180"/>
          </a:xfrm>
          <a:prstGeom prst="rect">
            <a:avLst/>
          </a:prstGeom>
        </p:spPr>
      </p:pic>
      <p:pic>
        <p:nvPicPr>
          <p:cNvPr id="9" name="图片 8"/>
          <p:cNvPicPr>
            <a:picLocks noChangeAspect="1"/>
          </p:cNvPicPr>
          <p:nvPr/>
        </p:nvPicPr>
        <p:blipFill>
          <a:blip r:embed="rId2"/>
          <a:srcRect t="51224"/>
          <a:stretch>
            <a:fillRect/>
          </a:stretch>
        </p:blipFill>
        <p:spPr>
          <a:xfrm>
            <a:off x="5021580" y="2131060"/>
            <a:ext cx="3767455" cy="1797050"/>
          </a:xfrm>
          <a:prstGeom prst="rect">
            <a:avLst/>
          </a:prstGeom>
        </p:spPr>
      </p:pic>
      <p:pic>
        <p:nvPicPr>
          <p:cNvPr id="1073742850" name="图片 1073742849"/>
          <p:cNvPicPr>
            <a:picLocks noChangeAspect="1"/>
          </p:cNvPicPr>
          <p:nvPr/>
        </p:nvPicPr>
        <p:blipFill>
          <a:blip r:embed="rId3"/>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218376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卷积神经网络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zh-CN" altLang="en-US" b="0">
                <a:latin typeface="微软雅黑" panose="020B0503020204020204" charset="-122"/>
                <a:ea typeface="微软雅黑" panose="020B0503020204020204" charset="-122"/>
                <a:cs typeface="Times New Roman" panose="02020603050405020304" charset="0"/>
              </a:rPr>
              <a:t>卷积神经网络是一种前馈神经网络。卷积神经网络是受到生物学启发而产生的，它涉及</a:t>
            </a:r>
            <a:r>
              <a:rPr lang="zh-CN" altLang="en-US" b="0">
                <a:solidFill>
                  <a:srgbClr val="FF0000"/>
                </a:solidFill>
                <a:latin typeface="微软雅黑" panose="020B0503020204020204" charset="-122"/>
                <a:ea typeface="微软雅黑" panose="020B0503020204020204" charset="-122"/>
                <a:cs typeface="Times New Roman" panose="02020603050405020304" charset="0"/>
              </a:rPr>
              <a:t>感受野、神经元</a:t>
            </a:r>
            <a:r>
              <a:rPr lang="zh-CN" altLang="en-US" b="0">
                <a:latin typeface="微软雅黑" panose="020B0503020204020204" charset="-122"/>
                <a:ea typeface="微软雅黑" panose="020B0503020204020204" charset="-122"/>
                <a:cs typeface="Times New Roman" panose="02020603050405020304" charset="0"/>
              </a:rPr>
              <a:t>激活等机制，具有</a:t>
            </a:r>
            <a:r>
              <a:rPr lang="zh-CN" altLang="en-US" b="0">
                <a:solidFill>
                  <a:srgbClr val="FF0000"/>
                </a:solidFill>
                <a:latin typeface="微软雅黑" panose="020B0503020204020204" charset="-122"/>
                <a:ea typeface="微软雅黑" panose="020B0503020204020204" charset="-122"/>
                <a:cs typeface="Times New Roman" panose="02020603050405020304" charset="0"/>
              </a:rPr>
              <a:t>平移、缩放和扭曲</a:t>
            </a:r>
            <a:r>
              <a:rPr lang="zh-CN" altLang="en-US" b="0">
                <a:latin typeface="微软雅黑" panose="020B0503020204020204" charset="-122"/>
                <a:ea typeface="微软雅黑" panose="020B0503020204020204" charset="-122"/>
                <a:cs typeface="Times New Roman" panose="02020603050405020304" charset="0"/>
              </a:rPr>
              <a:t>不变性，在计算机视觉比赛中达到了超越人类表现的水准。</a:t>
            </a:r>
            <a:endParaRPr lang="en-US" altLang="zh-CN" b="0">
              <a:latin typeface="微软雅黑" panose="020B0503020204020204" charset="-122"/>
              <a:ea typeface="微软雅黑" panose="020B0503020204020204" charset="-122"/>
              <a:cs typeface="Times New Roman" panose="02020603050405020304" charset="0"/>
            </a:endParaRPr>
          </a:p>
          <a:p>
            <a:pPr indent="0">
              <a:buFont typeface="Arial" panose="020B0604020202020204" pitchFamily="34" charset="0"/>
              <a:buNone/>
            </a:pP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pic>
        <p:nvPicPr>
          <p:cNvPr id="10" name="图片 9"/>
          <p:cNvPicPr>
            <a:picLocks noChangeAspect="1"/>
          </p:cNvPicPr>
          <p:nvPr/>
        </p:nvPicPr>
        <p:blipFill>
          <a:blip r:embed="rId4"/>
          <a:stretch>
            <a:fillRect/>
          </a:stretch>
        </p:blipFill>
        <p:spPr>
          <a:xfrm>
            <a:off x="1639570" y="3837305"/>
            <a:ext cx="7442835" cy="24980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22" name="20160707204048899.gif" descr="20160707204048899.gif"/>
          <p:cNvPicPr/>
          <p:nvPr/>
        </p:nvPicPr>
        <p:blipFill>
          <a:blip r:embed="rId2"/>
          <a:stretch>
            <a:fillRect/>
          </a:stretch>
        </p:blipFill>
        <p:spPr>
          <a:xfrm>
            <a:off x="1239520" y="1639570"/>
            <a:ext cx="5311140" cy="4835525"/>
          </a:xfrm>
          <a:prstGeom prst="rect">
            <a:avLst/>
          </a:prstGeom>
          <a:ln w="12700">
            <a:miter lim="400000"/>
            <a:headEnd/>
            <a:tailEnd/>
          </a:ln>
        </p:spPr>
      </p:pic>
      <p:pic>
        <p:nvPicPr>
          <p:cNvPr id="1073742850" name="图片 1073742849"/>
          <p:cNvPicPr>
            <a:picLocks noChangeAspect="1"/>
          </p:cNvPicPr>
          <p:nvPr/>
        </p:nvPicPr>
        <p:blipFill>
          <a:blip r:embed="rId3"/>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249174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卷积神经网络组件</a:t>
            </a:r>
            <a:endParaRPr lang="zh-CN" altLang="en-US" b="0">
              <a:latin typeface="宋体" panose="02010600030101010101" pitchFamily="2" charset="-122"/>
              <a:ea typeface="宋体" panose="02010600030101010101" pitchFamily="2" charset="-122"/>
              <a:cs typeface="宋体" panose="02010600030101010101" pitchFamily="2" charset="-122"/>
            </a:endParaRPr>
          </a:p>
          <a:p>
            <a:pPr marL="571500" indent="-571500" algn="l">
              <a:buFont typeface="Arial" panose="020B0604020202020204" pitchFamily="34" charset="0"/>
              <a:buChar char="•"/>
            </a:pPr>
            <a:endParaRPr lang="zh-CN" altLang="en-US" sz="1000">
              <a:latin typeface="微软雅黑" panose="020B0503020204020204" charset="-122"/>
              <a:ea typeface="微软雅黑" panose="020B0503020204020204" charset="-122"/>
              <a:cs typeface="Times New Roman" panose="02020603050405020304" charset="0"/>
              <a:sym typeface="+mn-ea"/>
            </a:endParaRPr>
          </a:p>
          <a:p>
            <a:pPr marL="571500" indent="-5715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卷积核</a:t>
            </a:r>
            <a:endParaRPr lang="zh-CN" altLang="en-US" sz="2800" b="0">
              <a:latin typeface="微软雅黑" panose="020B0503020204020204" charset="-122"/>
              <a:ea typeface="微软雅黑" panose="020B0503020204020204" charset="-122"/>
              <a:cs typeface="Times New Roman" panose="02020603050405020304" charset="0"/>
            </a:endParaRPr>
          </a:p>
          <a:p>
            <a:pPr marL="571500" indent="-571500">
              <a:buFont typeface="Arial" panose="020B0604020202020204" pitchFamily="34" charset="0"/>
              <a:buChar char="•"/>
            </a:pPr>
            <a:endParaRPr lang="zh-CN" altLang="en-US" sz="2800" b="0">
              <a:latin typeface="微软雅黑" panose="020B0503020204020204" charset="-122"/>
              <a:ea typeface="微软雅黑" panose="020B0503020204020204" charset="-122"/>
              <a:cs typeface="Times New Roman" panose="02020603050405020304" charset="0"/>
              <a:sym typeface="+mn-ea"/>
            </a:endParaRPr>
          </a:p>
          <a:p>
            <a:pPr marL="571500" indent="-571500">
              <a:buFont typeface="Arial" panose="020B0604020202020204" pitchFamily="34" charset="0"/>
              <a:buChar char="•"/>
            </a:pPr>
            <a:endParaRPr lang="en-US" altLang="zh-CN" b="0">
              <a:latin typeface="微软雅黑" panose="020B0503020204020204" charset="-122"/>
              <a:ea typeface="微软雅黑" panose="020B0503020204020204" charset="-122"/>
              <a:cs typeface="Times New Roman" panose="02020603050405020304" charset="0"/>
            </a:endParaRPr>
          </a:p>
          <a:p>
            <a:pPr indent="0">
              <a:buFont typeface="Arial" panose="020B0604020202020204" pitchFamily="34" charset="0"/>
              <a:buNone/>
            </a:pP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pic>
        <p:nvPicPr>
          <p:cNvPr id="213" name="屏幕快照 2017-08-13 18.11.53.png" descr="屏幕快照 2017-08-13 18.11.53.png"/>
          <p:cNvPicPr>
            <a:picLocks noChangeAspect="1"/>
          </p:cNvPicPr>
          <p:nvPr/>
        </p:nvPicPr>
        <p:blipFill>
          <a:blip r:embed="rId4"/>
          <a:srcRect r="13135"/>
          <a:stretch>
            <a:fillRect/>
          </a:stretch>
        </p:blipFill>
        <p:spPr>
          <a:xfrm>
            <a:off x="6741795" y="1689735"/>
            <a:ext cx="4623435" cy="3347720"/>
          </a:xfrm>
          <a:prstGeom prst="rect">
            <a:avLst/>
          </a:prstGeom>
          <a:ln w="12700">
            <a:miter lim="400000"/>
            <a:headEnd/>
            <a:tailEnd/>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0" y="5690235"/>
            <a:ext cx="12192000" cy="1169670"/>
          </a:xfrm>
          <a:prstGeom prst="rect">
            <a:avLst/>
          </a:prstGeom>
          <a:noFill/>
          <a:ln w="9525">
            <a:noFill/>
          </a:ln>
        </p:spPr>
      </p:pic>
      <p:sp>
        <p:nvSpPr>
          <p:cNvPr id="7" name="文本框 6"/>
          <p:cNvSpPr txBox="1"/>
          <p:nvPr/>
        </p:nvSpPr>
        <p:spPr>
          <a:xfrm>
            <a:off x="563245" y="344170"/>
            <a:ext cx="9791700" cy="4678204"/>
          </a:xfrm>
          <a:prstGeom prst="rect">
            <a:avLst/>
          </a:prstGeom>
          <a:noFill/>
          <a:ln w="9525">
            <a:noFill/>
          </a:ln>
        </p:spPr>
        <p:txBody>
          <a:bodyPr wrap="square">
            <a:spAutoFit/>
          </a:bodyPr>
          <a:lstStyle/>
          <a:p>
            <a:pPr indent="0"/>
            <a:r>
              <a:rPr lang="en-US" altLang="zh-CN" sz="4400" b="0" dirty="0">
                <a:latin typeface="宋体" panose="02010600030101010101" pitchFamily="2" charset="-122"/>
                <a:ea typeface="宋体" panose="02010600030101010101" pitchFamily="2" charset="-122"/>
                <a:cs typeface="宋体" panose="02010600030101010101" pitchFamily="2" charset="-122"/>
              </a:rPr>
              <a:t>Day2</a:t>
            </a:r>
            <a:r>
              <a:rPr lang="zh-CN" altLang="en-US" sz="4400" b="0" dirty="0">
                <a:latin typeface="宋体" panose="02010600030101010101" pitchFamily="2" charset="-122"/>
                <a:ea typeface="宋体" panose="02010600030101010101" pitchFamily="2" charset="-122"/>
                <a:cs typeface="宋体" panose="02010600030101010101" pitchFamily="2" charset="-122"/>
              </a:rPr>
              <a:t>大纲</a:t>
            </a:r>
            <a:endParaRPr lang="zh-CN" altLang="en-US" b="0" dirty="0">
              <a:latin typeface="Times New Roman" panose="02020603050405020304" charset="0"/>
              <a:cs typeface="Times New Roman" panose="02020603050405020304" charset="0"/>
            </a:endParaRPr>
          </a:p>
          <a:p>
            <a:pPr indent="0"/>
            <a:r>
              <a:rPr lang="zh-CN" altLang="en-US" b="0" dirty="0">
                <a:latin typeface="Times New Roman" panose="02020603050405020304" charset="0"/>
                <a:cs typeface="Times New Roman" panose="02020603050405020304" charset="0"/>
              </a:rPr>
              <a:t> </a:t>
            </a:r>
            <a:endParaRPr lang="zh-CN" altLang="en-US" sz="2800" b="0"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indent="0"/>
            <a:r>
              <a:rPr lang="en-US" altLang="zh-CN" sz="2400" b="0" dirty="0">
                <a:solidFill>
                  <a:schemeClr val="tx1"/>
                </a:solidFill>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rPr>
              <a:t>• </a:t>
            </a:r>
            <a:r>
              <a:rPr lang="zh-CN" altLang="en-US" sz="2800" b="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rPr>
              <a:t>深度学习简介</a:t>
            </a:r>
            <a:endParaRPr lang="zh-CN" altLang="en-US" sz="2400" b="0" dirty="0">
              <a:latin typeface="宋体" panose="02010600030101010101" pitchFamily="2" charset="-122"/>
              <a:ea typeface="宋体" panose="02010600030101010101" pitchFamily="2" charset="-122"/>
              <a:cs typeface="宋体" panose="02010600030101010101" pitchFamily="2" charset="-122"/>
            </a:endParaRPr>
          </a:p>
          <a:p>
            <a:pPr indent="0"/>
            <a:endParaRPr lang="zh-CN" altLang="en-US" sz="2400" b="0" dirty="0">
              <a:latin typeface="宋体" panose="02010600030101010101" pitchFamily="2" charset="-122"/>
              <a:ea typeface="宋体" panose="02010600030101010101" pitchFamily="2" charset="-122"/>
              <a:cs typeface="宋体" panose="02010600030101010101" pitchFamily="2" charset="-122"/>
            </a:endParaRPr>
          </a:p>
          <a:p>
            <a:pPr algn="l"/>
            <a:r>
              <a:rPr lang="en-US" altLang="zh-CN" sz="2400" dirty="0">
                <a:effectLst>
                  <a:outerShdw blurRad="38100" dist="19050" dir="2700000" algn="tl" rotWithShape="0">
                    <a:schemeClr val="dk1">
                      <a:alpha val="40000"/>
                    </a:schemeClr>
                  </a:outerShdw>
                </a:effectLst>
                <a:latin typeface="宋体" panose="02010600030101010101" pitchFamily="2" charset="-122"/>
                <a:ea typeface="宋体" panose="02010600030101010101" pitchFamily="2" charset="-122"/>
                <a:cs typeface="宋体" panose="02010600030101010101" pitchFamily="2" charset="-122"/>
                <a:sym typeface="+mn-ea"/>
              </a:rPr>
              <a:t>• </a:t>
            </a:r>
            <a:r>
              <a:rPr lang="zh-CN" altLang="en-US"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sym typeface="+mn-ea"/>
              </a:rPr>
              <a:t>深度学习框架讲解</a:t>
            </a:r>
          </a:p>
          <a:p>
            <a:pPr indent="0"/>
            <a:endParaRPr lang="zh-CN" altLang="en-US" sz="2400" b="0" dirty="0">
              <a:latin typeface="宋体" panose="02010600030101010101" pitchFamily="2" charset="-122"/>
              <a:ea typeface="宋体" panose="02010600030101010101" pitchFamily="2" charset="-122"/>
              <a:cs typeface="宋体" panose="02010600030101010101" pitchFamily="2" charset="-122"/>
              <a:sym typeface="+mn-ea"/>
            </a:endParaRPr>
          </a:p>
          <a:p>
            <a:pPr indent="0"/>
            <a:r>
              <a:rPr lang="en-US" altLang="zh-CN" sz="2400" b="0" dirty="0">
                <a:latin typeface="宋体" panose="02010600030101010101" pitchFamily="2" charset="-122"/>
                <a:ea typeface="宋体" panose="02010600030101010101" pitchFamily="2" charset="-122"/>
                <a:cs typeface="宋体" panose="02010600030101010101" pitchFamily="2" charset="-122"/>
              </a:rPr>
              <a:t>•</a:t>
            </a:r>
            <a:r>
              <a:rPr lang="en-US" altLang="zh-CN" sz="2800" b="0" dirty="0">
                <a:latin typeface="宋体" panose="02010600030101010101" pitchFamily="2" charset="-122"/>
                <a:ea typeface="宋体" panose="02010600030101010101" pitchFamily="2" charset="-122"/>
                <a:cs typeface="宋体" panose="02010600030101010101" pitchFamily="2" charset="-122"/>
              </a:rPr>
              <a:t> </a:t>
            </a:r>
            <a:r>
              <a:rPr lang="zh-CN" altLang="en-US"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rPr>
              <a:t>计算机视觉 </a:t>
            </a:r>
            <a:r>
              <a:rPr lang="zh-CN" altLang="en-US"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sym typeface="+mn-ea"/>
              </a:rPr>
              <a:t>卷</a:t>
            </a:r>
            <a:r>
              <a:rPr lang="zh-CN" altLang="en-US"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rPr>
              <a:t>积神经网络</a:t>
            </a:r>
            <a:endParaRPr lang="zh-CN" altLang="en-US" sz="2800" dirty="0">
              <a:latin typeface="宋体" panose="02010600030101010101" pitchFamily="2" charset="-122"/>
              <a:ea typeface="宋体" panose="02010600030101010101" pitchFamily="2" charset="-122"/>
              <a:cs typeface="宋体" panose="02010600030101010101" pitchFamily="2" charset="-122"/>
              <a:sym typeface="+mn-ea"/>
            </a:endParaRPr>
          </a:p>
          <a:p>
            <a:pPr indent="0"/>
            <a:r>
              <a:rPr lang="en-US" altLang="zh-CN" sz="2400" dirty="0">
                <a:latin typeface="宋体" panose="02010600030101010101" pitchFamily="2" charset="-122"/>
                <a:ea typeface="宋体" panose="02010600030101010101" pitchFamily="2" charset="-122"/>
                <a:cs typeface="宋体" panose="02010600030101010101" pitchFamily="2" charset="-122"/>
                <a:sym typeface="+mn-ea"/>
              </a:rPr>
              <a:t>    •</a:t>
            </a:r>
            <a:r>
              <a:rPr lang="en-US" altLang="zh-CN" sz="2400" dirty="0">
                <a:latin typeface="微软雅黑" panose="020B0503020204020204" charset="-122"/>
                <a:ea typeface="微软雅黑" panose="020B0503020204020204" charset="-122"/>
                <a:cs typeface="宋体" panose="02010600030101010101" pitchFamily="2" charset="-122"/>
                <a:sym typeface="+mn-ea"/>
              </a:rPr>
              <a:t> </a:t>
            </a:r>
            <a:r>
              <a:rPr lang="en-US" altLang="zh-CN" sz="2400" dirty="0" err="1">
                <a:latin typeface="微软雅黑" panose="020B0503020204020204" charset="-122"/>
                <a:ea typeface="微软雅黑" panose="020B0503020204020204" charset="-122"/>
                <a:cs typeface="宋体" panose="02010600030101010101" pitchFamily="2" charset="-122"/>
                <a:sym typeface="+mn-ea"/>
              </a:rPr>
              <a:t>cnn</a:t>
            </a:r>
            <a:endParaRPr lang="en-US" altLang="zh-CN" sz="2400" dirty="0">
              <a:latin typeface="微软雅黑" panose="020B0503020204020204" charset="-122"/>
              <a:ea typeface="微软雅黑" panose="020B0503020204020204" charset="-122"/>
              <a:cs typeface="宋体" panose="02010600030101010101" pitchFamily="2" charset="-122"/>
              <a:sym typeface="+mn-ea"/>
            </a:endParaRPr>
          </a:p>
          <a:p>
            <a:pPr indent="0"/>
            <a:endParaRPr lang="zh-CN" altLang="en-US" sz="2800" b="0" dirty="0">
              <a:latin typeface="宋体" panose="02010600030101010101" pitchFamily="2" charset="-122"/>
              <a:ea typeface="宋体" panose="02010600030101010101" pitchFamily="2" charset="-122"/>
              <a:cs typeface="宋体" panose="02010600030101010101" pitchFamily="2" charset="-122"/>
            </a:endParaRPr>
          </a:p>
          <a:p>
            <a:pPr indent="0"/>
            <a:r>
              <a:rPr lang="en-US" altLang="zh-CN" sz="2800" dirty="0">
                <a:latin typeface="宋体" panose="02010600030101010101" pitchFamily="2" charset="-122"/>
                <a:ea typeface="宋体" panose="02010600030101010101" pitchFamily="2" charset="-122"/>
                <a:cs typeface="宋体" panose="02010600030101010101" pitchFamily="2" charset="-122"/>
                <a:sym typeface="+mn-ea"/>
              </a:rPr>
              <a:t>• </a:t>
            </a:r>
            <a:r>
              <a:rPr lang="zh-CN" altLang="en-US" sz="2800" dirty="0">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宋体" panose="02010600030101010101" pitchFamily="2" charset="-122"/>
                <a:sym typeface="+mn-ea"/>
              </a:rPr>
              <a:t>语义理解 循环神经网络</a:t>
            </a:r>
          </a:p>
          <a:p>
            <a:pPr indent="0"/>
            <a:r>
              <a:rPr lang="zh-CN" altLang="en-US" sz="2400" dirty="0">
                <a:latin typeface="宋体" panose="02010600030101010101" pitchFamily="2" charset="-122"/>
                <a:ea typeface="宋体" panose="02010600030101010101" pitchFamily="2" charset="-122"/>
                <a:cs typeface="宋体" panose="02010600030101010101" pitchFamily="2" charset="-122"/>
                <a:sym typeface="+mn-ea"/>
              </a:rPr>
              <a:t>    • </a:t>
            </a:r>
            <a:r>
              <a:rPr lang="en-US" altLang="zh-CN" sz="2400" dirty="0">
                <a:latin typeface="微软雅黑" panose="020B0503020204020204" charset="-122"/>
                <a:ea typeface="微软雅黑" panose="020B0503020204020204" charset="-122"/>
                <a:cs typeface="宋体" panose="02010600030101010101" pitchFamily="2" charset="-122"/>
                <a:sym typeface="+mn-ea"/>
              </a:rPr>
              <a:t>word2vec</a:t>
            </a:r>
            <a:r>
              <a:rPr lang="zh-CN" altLang="en-US" sz="2400" dirty="0" smtClean="0">
                <a:latin typeface="微软雅黑" panose="020B0503020204020204" charset="-122"/>
                <a:ea typeface="微软雅黑" panose="020B0503020204020204" charset="-122"/>
                <a:cs typeface="宋体" panose="02010600030101010101" pitchFamily="2" charset="-122"/>
                <a:sym typeface="+mn-ea"/>
              </a:rPr>
              <a:t>，</a:t>
            </a:r>
            <a:r>
              <a:rPr lang="en-US" altLang="zh-CN" sz="2400" dirty="0" err="1" smtClean="0">
                <a:latin typeface="微软雅黑" panose="020B0503020204020204" charset="-122"/>
                <a:ea typeface="微软雅黑" panose="020B0503020204020204" charset="-122"/>
                <a:cs typeface="宋体" panose="02010600030101010101" pitchFamily="2" charset="-122"/>
                <a:sym typeface="+mn-ea"/>
              </a:rPr>
              <a:t>rnn</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78371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卷积神经网络组件</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zh-CN" altLang="en-US" sz="2800" b="0">
                <a:latin typeface="微软雅黑" panose="020B0503020204020204" charset="-122"/>
                <a:ea typeface="微软雅黑" panose="020B0503020204020204" charset="-122"/>
                <a:cs typeface="Times New Roman" panose="02020603050405020304" charset="0"/>
              </a:rPr>
              <a:t>卷积核</a:t>
            </a:r>
          </a:p>
          <a:p>
            <a:pPr indent="0">
              <a:buFont typeface="Arial" panose="020B0604020202020204" pitchFamily="34" charset="0"/>
              <a:buNone/>
            </a:pPr>
            <a:endParaRPr lang="zh-CN" altLang="en-US" sz="2800" b="0">
              <a:latin typeface="微软雅黑" panose="020B0503020204020204" charset="-122"/>
              <a:ea typeface="微软雅黑" panose="020B0503020204020204" charset="-122"/>
              <a:cs typeface="Times New Roman" panose="02020603050405020304" charset="0"/>
              <a:sym typeface="+mn-ea"/>
            </a:endParaRPr>
          </a:p>
        </p:txBody>
      </p:sp>
      <p:pic>
        <p:nvPicPr>
          <p:cNvPr id="3" name="图片 2"/>
          <p:cNvPicPr>
            <a:picLocks noChangeAspect="1"/>
          </p:cNvPicPr>
          <p:nvPr/>
        </p:nvPicPr>
        <p:blipFill>
          <a:blip r:embed="rId3"/>
          <a:srcRect l="3338" t="4095" r="5007" b="14187"/>
          <a:stretch>
            <a:fillRect/>
          </a:stretch>
        </p:blipFill>
        <p:spPr>
          <a:xfrm>
            <a:off x="1375410" y="1680845"/>
            <a:ext cx="6661785" cy="2749550"/>
          </a:xfrm>
          <a:prstGeom prst="rect">
            <a:avLst/>
          </a:prstGeom>
        </p:spPr>
      </p:pic>
      <p:sp>
        <p:nvSpPr>
          <p:cNvPr id="5" name="文本框 4"/>
          <p:cNvSpPr txBox="1"/>
          <p:nvPr/>
        </p:nvSpPr>
        <p:spPr>
          <a:xfrm>
            <a:off x="1440180" y="4742815"/>
            <a:ext cx="7229475" cy="460375"/>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w,h: 5*5, filter: 3*3, stride: 1, padding: 0</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78371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卷积神经网络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zh-CN" altLang="en-US" sz="2800" b="0">
                <a:latin typeface="微软雅黑" panose="020B0503020204020204" charset="-122"/>
                <a:ea typeface="微软雅黑" panose="020B0503020204020204" charset="-122"/>
                <a:cs typeface="Times New Roman" panose="02020603050405020304" charset="0"/>
              </a:rPr>
              <a:t>卷积核</a:t>
            </a:r>
          </a:p>
          <a:p>
            <a:pPr indent="0">
              <a:buFont typeface="Arial" panose="020B0604020202020204" pitchFamily="34" charset="0"/>
              <a:buNone/>
            </a:pPr>
            <a:endParaRPr lang="zh-CN" altLang="en-US" sz="2800" b="0">
              <a:latin typeface="微软雅黑" panose="020B0503020204020204" charset="-122"/>
              <a:ea typeface="微软雅黑" panose="020B0503020204020204" charset="-122"/>
              <a:cs typeface="Times New Roman" panose="02020603050405020304" charset="0"/>
              <a:sym typeface="+mn-ea"/>
            </a:endParaRPr>
          </a:p>
        </p:txBody>
      </p:sp>
      <p:pic>
        <p:nvPicPr>
          <p:cNvPr id="2" name="图片 1"/>
          <p:cNvPicPr>
            <a:picLocks noChangeAspect="1"/>
          </p:cNvPicPr>
          <p:nvPr/>
        </p:nvPicPr>
        <p:blipFill>
          <a:blip r:embed="rId3"/>
          <a:srcRect l="4225" t="3632" r="7997" b="11085"/>
          <a:stretch>
            <a:fillRect/>
          </a:stretch>
        </p:blipFill>
        <p:spPr>
          <a:xfrm>
            <a:off x="1281430" y="1682115"/>
            <a:ext cx="6663055" cy="3175635"/>
          </a:xfrm>
          <a:prstGeom prst="rect">
            <a:avLst/>
          </a:prstGeom>
        </p:spPr>
      </p:pic>
      <p:sp>
        <p:nvSpPr>
          <p:cNvPr id="5" name="文本框 4"/>
          <p:cNvSpPr txBox="1"/>
          <p:nvPr/>
        </p:nvSpPr>
        <p:spPr>
          <a:xfrm>
            <a:off x="1423035" y="4857750"/>
            <a:ext cx="9124950" cy="1568450"/>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image: 5*5, filter: 3*3, stride: 2, padding: 1</a:t>
            </a:r>
          </a:p>
          <a:p>
            <a:r>
              <a:rPr lang="en-US" altLang="zh-CN" sz="2400">
                <a:solidFill>
                  <a:srgbClr val="FF0000"/>
                </a:solidFill>
                <a:latin typeface="微软雅黑" panose="020B0503020204020204" charset="-122"/>
                <a:ea typeface="微软雅黑" panose="020B0503020204020204" charset="-122"/>
              </a:rPr>
              <a:t>O = (W-F+2P)/S + 1</a:t>
            </a:r>
          </a:p>
          <a:p>
            <a:r>
              <a:rPr lang="zh-CN" altLang="en-US" sz="2400">
                <a:latin typeface="微软雅黑" panose="020B0503020204020204" charset="-122"/>
                <a:ea typeface="微软雅黑" panose="020B0503020204020204" charset="-122"/>
                <a:sym typeface="+mn-ea"/>
              </a:rPr>
              <a:t>输入图片</a:t>
            </a:r>
            <a:r>
              <a:rPr lang="en-US" altLang="zh-CN" sz="2400">
                <a:latin typeface="微软雅黑" panose="020B0503020204020204" charset="-122"/>
                <a:ea typeface="微软雅黑" panose="020B0503020204020204" charset="-122"/>
                <a:sym typeface="+mn-ea"/>
              </a:rPr>
              <a:t>5*5*</a:t>
            </a:r>
            <a:r>
              <a:rPr lang="en-US" altLang="zh-CN" sz="2400">
                <a:solidFill>
                  <a:srgbClr val="FF0000"/>
                </a:solidFill>
                <a:latin typeface="微软雅黑" panose="020B0503020204020204" charset="-122"/>
                <a:ea typeface="微软雅黑" panose="020B0503020204020204" charset="-122"/>
                <a:sym typeface="+mn-ea"/>
              </a:rPr>
              <a:t>3</a:t>
            </a:r>
            <a:r>
              <a:rPr lang="en-US" altLang="zh-CN" sz="2400">
                <a:latin typeface="微软雅黑" panose="020B0503020204020204" charset="-122"/>
                <a:ea typeface="微软雅黑" panose="020B0503020204020204" charset="-122"/>
                <a:sym typeface="+mn-ea"/>
              </a:rPr>
              <a:t>,</a:t>
            </a:r>
            <a:r>
              <a:rPr lang="zh-CN" altLang="en-US" sz="2400">
                <a:latin typeface="微软雅黑" panose="020B0503020204020204" charset="-122"/>
                <a:ea typeface="微软雅黑" panose="020B0503020204020204" charset="-122"/>
                <a:sym typeface="+mn-ea"/>
              </a:rPr>
              <a:t>卷积核</a:t>
            </a:r>
            <a:r>
              <a:rPr lang="en-US" altLang="zh-CN" sz="2400">
                <a:latin typeface="微软雅黑" panose="020B0503020204020204" charset="-122"/>
                <a:ea typeface="微软雅黑" panose="020B0503020204020204" charset="-122"/>
                <a:sym typeface="+mn-ea"/>
              </a:rPr>
              <a:t>3*3*</a:t>
            </a:r>
            <a:r>
              <a:rPr lang="en-US" altLang="zh-CN" sz="2400">
                <a:solidFill>
                  <a:srgbClr val="FF0000"/>
                </a:solidFill>
                <a:latin typeface="微软雅黑" panose="020B0503020204020204" charset="-122"/>
                <a:ea typeface="微软雅黑" panose="020B0503020204020204" charset="-122"/>
                <a:sym typeface="+mn-ea"/>
              </a:rPr>
              <a:t>3</a:t>
            </a:r>
            <a:r>
              <a:rPr lang="en-US" altLang="zh-CN" sz="2400">
                <a:solidFill>
                  <a:schemeClr val="tx1"/>
                </a:solidFill>
                <a:latin typeface="微软雅黑" panose="020B0503020204020204" charset="-122"/>
                <a:ea typeface="微软雅黑" panose="020B0503020204020204" charset="-122"/>
                <a:sym typeface="+mn-ea"/>
              </a:rPr>
              <a:t>,</a:t>
            </a:r>
            <a:r>
              <a:rPr lang="zh-CN" altLang="en-US" sz="2400">
                <a:latin typeface="微软雅黑" panose="020B0503020204020204" charset="-122"/>
                <a:ea typeface="微软雅黑" panose="020B0503020204020204" charset="-122"/>
                <a:sym typeface="+mn-ea"/>
              </a:rPr>
              <a:t>下一层</a:t>
            </a:r>
            <a:r>
              <a:rPr lang="en-US" altLang="zh-CN" sz="2400">
                <a:latin typeface="微软雅黑" panose="020B0503020204020204" charset="-122"/>
                <a:ea typeface="微软雅黑" panose="020B0503020204020204" charset="-122"/>
                <a:sym typeface="+mn-ea"/>
              </a:rPr>
              <a:t>feature map</a:t>
            </a:r>
            <a:r>
              <a:rPr lang="zh-CN" altLang="en-US" sz="2400">
                <a:latin typeface="微软雅黑" panose="020B0503020204020204" charset="-122"/>
                <a:ea typeface="微软雅黑" panose="020B0503020204020204" charset="-122"/>
                <a:sym typeface="+mn-ea"/>
              </a:rPr>
              <a:t>是</a:t>
            </a:r>
            <a:r>
              <a:rPr lang="en-US" altLang="zh-CN" sz="2400">
                <a:latin typeface="微软雅黑" panose="020B0503020204020204" charset="-122"/>
                <a:ea typeface="微软雅黑" panose="020B0503020204020204" charset="-122"/>
                <a:sym typeface="+mn-ea"/>
              </a:rPr>
              <a:t>3*3(</a:t>
            </a:r>
            <a:r>
              <a:rPr lang="zh-CN" altLang="en-US" sz="2400">
                <a:latin typeface="微软雅黑" panose="020B0503020204020204" charset="-122"/>
                <a:ea typeface="微软雅黑" panose="020B0503020204020204" charset="-122"/>
                <a:sym typeface="+mn-ea"/>
              </a:rPr>
              <a:t>通道</a:t>
            </a:r>
            <a:r>
              <a:rPr lang="en-US" altLang="zh-CN" sz="2400">
                <a:latin typeface="微软雅黑" panose="020B0503020204020204" charset="-122"/>
                <a:ea typeface="微软雅黑" panose="020B0503020204020204" charset="-122"/>
                <a:sym typeface="+mn-ea"/>
              </a:rPr>
              <a:t>)</a:t>
            </a:r>
            <a:endParaRPr lang="en-US" altLang="zh-CN" sz="2400">
              <a:latin typeface="微软雅黑" panose="020B0503020204020204" charset="-122"/>
              <a:ea typeface="微软雅黑" panose="020B0503020204020204" charset="-122"/>
            </a:endParaRPr>
          </a:p>
          <a:p>
            <a:endParaRPr lang="en-US" altLang="zh-CN" sz="2400">
              <a:solidFill>
                <a:srgbClr val="FF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78371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卷积神经网络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zh-CN" altLang="en-US" sz="2800" b="0">
                <a:latin typeface="微软雅黑" panose="020B0503020204020204" charset="-122"/>
                <a:ea typeface="微软雅黑" panose="020B0503020204020204" charset="-122"/>
                <a:cs typeface="Times New Roman" panose="02020603050405020304" charset="0"/>
              </a:rPr>
              <a:t>池化</a:t>
            </a:r>
          </a:p>
          <a:p>
            <a:pPr indent="0">
              <a:buFont typeface="Arial" panose="020B0604020202020204" pitchFamily="34" charset="0"/>
              <a:buNone/>
            </a:pP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pic>
        <p:nvPicPr>
          <p:cNvPr id="4" name="Picture 3" descr="C:\Users\zero\Desktop\讲习班\tensorflow\image\maxpooling\maxpooling.gif"/>
          <p:cNvPicPr>
            <a:picLocks noChangeAspect="1" noChangeArrowheads="1" noCrop="1"/>
          </p:cNvPicPr>
          <p:nvPr/>
        </p:nvPicPr>
        <p:blipFill>
          <a:blip r:embed="rId3"/>
          <a:srcRect/>
          <a:stretch>
            <a:fillRect/>
          </a:stretch>
        </p:blipFill>
        <p:spPr bwMode="auto">
          <a:xfrm>
            <a:off x="1313815" y="1900555"/>
            <a:ext cx="5313045" cy="20040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C:\Users\zero\Desktop\讲习班\tensorflow\image\poo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021" y="4139004"/>
            <a:ext cx="4271233" cy="178970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7150735" y="2047240"/>
            <a:ext cx="3643630" cy="2861310"/>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卷积层之后再加上一个池化（Pooling）操作，构成一个子采样层。</a:t>
            </a:r>
          </a:p>
          <a:p>
            <a:pPr marL="285750" indent="-285750">
              <a:buFont typeface="Arial" panose="020B0604020202020204" pitchFamily="34" charset="0"/>
              <a:buChar char="•"/>
            </a:pP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子采样层可以来降低特征图的尺度，进一步增大感受野。</a:t>
            </a:r>
          </a:p>
          <a:p>
            <a:pPr marL="285750" indent="-285750">
              <a:buFont typeface="Arial" panose="020B0604020202020204" pitchFamily="34" charset="0"/>
              <a:buChar char="•"/>
            </a:pPr>
            <a:endParaRPr lang="zh-CN" altLang="en-US">
              <a:latin typeface="微软雅黑" panose="020B0503020204020204" charset="-122"/>
              <a:ea typeface="微软雅黑" panose="020B0503020204020204" charset="-122"/>
            </a:endParaRPr>
          </a:p>
          <a:p>
            <a:pPr marL="285750" indent="-285750">
              <a:buFont typeface="Arial" panose="020B0604020202020204" pitchFamily="34" charset="0"/>
              <a:buChar char="•"/>
            </a:pPr>
            <a:r>
              <a:rPr lang="zh-CN" altLang="en-US">
                <a:latin typeface="微软雅黑" panose="020B0503020204020204" charset="-122"/>
                <a:ea typeface="微软雅黑" panose="020B0503020204020204" charset="-122"/>
              </a:rPr>
              <a:t>常见的子采样有</a:t>
            </a:r>
            <a:r>
              <a:rPr lang="en-US" altLang="zh-CN">
                <a:latin typeface="微软雅黑" panose="020B0503020204020204" charset="-122"/>
                <a:ea typeface="微软雅黑" panose="020B0503020204020204" charset="-122"/>
              </a:rPr>
              <a:t>max pooling</a:t>
            </a: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average pooling</a:t>
            </a:r>
            <a:r>
              <a:rPr lang="zh-CN" altLang="en-US">
                <a:latin typeface="微软雅黑" panose="020B0503020204020204" charset="-122"/>
                <a:ea typeface="微软雅黑" panose="020B0503020204020204" charset="-122"/>
              </a:rPr>
              <a:t>。</a:t>
            </a:r>
            <a:br>
              <a:rPr lang="zh-CN" altLang="en-US">
                <a:latin typeface="微软雅黑" panose="020B0503020204020204" charset="-122"/>
                <a:ea typeface="微软雅黑" panose="020B0503020204020204" charset="-122"/>
              </a:rPr>
            </a:br>
            <a:endParaRPr lang="zh-CN" altLang="en-US">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78371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卷积神经网络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zh-CN" altLang="en-US" sz="2800" b="0">
                <a:latin typeface="微软雅黑" panose="020B0503020204020204" charset="-122"/>
                <a:ea typeface="微软雅黑" panose="020B0503020204020204" charset="-122"/>
                <a:cs typeface="Times New Roman" panose="02020603050405020304" charset="0"/>
              </a:rPr>
              <a:t>激活函数</a:t>
            </a:r>
          </a:p>
          <a:p>
            <a:pPr indent="0">
              <a:buFont typeface="Arial" panose="020B0604020202020204" pitchFamily="34" charset="0"/>
              <a:buNone/>
            </a:pP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pic>
        <p:nvPicPr>
          <p:cNvPr id="14" name="图片 13"/>
          <p:cNvPicPr>
            <a:picLocks noChangeAspect="1"/>
          </p:cNvPicPr>
          <p:nvPr/>
        </p:nvPicPr>
        <p:blipFill>
          <a:blip r:embed="rId3"/>
          <a:stretch>
            <a:fillRect/>
          </a:stretch>
        </p:blipFill>
        <p:spPr>
          <a:xfrm>
            <a:off x="1871980" y="2279650"/>
            <a:ext cx="2687955" cy="2687955"/>
          </a:xfrm>
          <a:prstGeom prst="rect">
            <a:avLst/>
          </a:prstGeom>
        </p:spPr>
      </p:pic>
      <p:pic>
        <p:nvPicPr>
          <p:cNvPr id="12" name="图片 11"/>
          <p:cNvPicPr>
            <a:picLocks noChangeAspect="1"/>
          </p:cNvPicPr>
          <p:nvPr/>
        </p:nvPicPr>
        <p:blipFill>
          <a:blip r:embed="rId4"/>
          <a:stretch>
            <a:fillRect/>
          </a:stretch>
        </p:blipFill>
        <p:spPr>
          <a:xfrm>
            <a:off x="1943100" y="4967605"/>
            <a:ext cx="2545715" cy="821055"/>
          </a:xfrm>
          <a:prstGeom prst="rect">
            <a:avLst/>
          </a:prstGeom>
        </p:spPr>
      </p:pic>
      <p:sp>
        <p:nvSpPr>
          <p:cNvPr id="4" name="文本框 3"/>
          <p:cNvSpPr txBox="1"/>
          <p:nvPr/>
        </p:nvSpPr>
        <p:spPr>
          <a:xfrm>
            <a:off x="1174115" y="1722755"/>
            <a:ext cx="5080635" cy="460375"/>
          </a:xfrm>
          <a:prstGeom prst="rect">
            <a:avLst/>
          </a:prstGeom>
          <a:noFill/>
        </p:spPr>
        <p:txBody>
          <a:bodyPr wrap="square" rtlCol="0" anchor="t">
            <a:spAutoFit/>
          </a:bodyPr>
          <a:lstStyle/>
          <a:p>
            <a:r>
              <a:rPr lang="zh-CN" altLang="en-US" sz="2400">
                <a:latin typeface="微软雅黑" panose="020B0503020204020204" charset="-122"/>
                <a:ea typeface="微软雅黑" panose="020B0503020204020204" charset="-122"/>
                <a:cs typeface="宋体" panose="02010600030101010101" pitchFamily="2" charset="-122"/>
                <a:sym typeface="+mn-ea"/>
              </a:rPr>
              <a:t>思考：是否可以使用</a:t>
            </a:r>
            <a:r>
              <a:rPr lang="en-US" altLang="zh-CN" sz="2400">
                <a:latin typeface="微软雅黑" panose="020B0503020204020204" charset="-122"/>
                <a:ea typeface="微软雅黑" panose="020B0503020204020204" charset="-122"/>
                <a:cs typeface="宋体" panose="02010600030101010101" pitchFamily="2" charset="-122"/>
                <a:sym typeface="+mn-ea"/>
              </a:rPr>
              <a:t>sigmoid</a:t>
            </a:r>
            <a:r>
              <a:rPr lang="zh-CN" altLang="en-US" sz="2400">
                <a:latin typeface="微软雅黑" panose="020B0503020204020204" charset="-122"/>
                <a:ea typeface="微软雅黑" panose="020B0503020204020204" charset="-122"/>
                <a:cs typeface="宋体" panose="02010600030101010101" pitchFamily="2" charset="-122"/>
                <a:sym typeface="+mn-ea"/>
              </a:rPr>
              <a:t>函数？</a:t>
            </a:r>
            <a:endParaRPr lang="zh-CN" alt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5"/>
          <a:srcRect l="17504" t="5354" r="14573" b="8044"/>
          <a:stretch>
            <a:fillRect/>
          </a:stretch>
        </p:blipFill>
        <p:spPr>
          <a:xfrm>
            <a:off x="6407785" y="1964055"/>
            <a:ext cx="4411980" cy="35572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78371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卷积神经网络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zh-CN" altLang="en-US" sz="2800" b="0">
                <a:latin typeface="微软雅黑" panose="020B0503020204020204" charset="-122"/>
                <a:ea typeface="微软雅黑" panose="020B0503020204020204" charset="-122"/>
                <a:cs typeface="Times New Roman" panose="02020603050405020304" charset="0"/>
              </a:rPr>
              <a:t>激活函数</a:t>
            </a:r>
          </a:p>
          <a:p>
            <a:pPr indent="0">
              <a:buFont typeface="Arial" panose="020B0604020202020204" pitchFamily="34" charset="0"/>
              <a:buNone/>
            </a:pP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sp>
        <p:nvSpPr>
          <p:cNvPr id="4" name="文本框 3"/>
          <p:cNvSpPr txBox="1"/>
          <p:nvPr/>
        </p:nvSpPr>
        <p:spPr>
          <a:xfrm>
            <a:off x="1174115" y="1671955"/>
            <a:ext cx="5080635" cy="460375"/>
          </a:xfrm>
          <a:prstGeom prst="rect">
            <a:avLst/>
          </a:prstGeom>
          <a:noFill/>
        </p:spPr>
        <p:txBody>
          <a:bodyPr wrap="square" rtlCol="0" anchor="t">
            <a:spAutoFit/>
          </a:bodyPr>
          <a:lstStyle/>
          <a:p>
            <a:r>
              <a:rPr lang="en-US" sz="2400">
                <a:latin typeface="微软雅黑" panose="020B0503020204020204" charset="-122"/>
                <a:ea typeface="微软雅黑" panose="020B0503020204020204" charset="-122"/>
                <a:cs typeface="宋体" panose="02010600030101010101" pitchFamily="2" charset="-122"/>
                <a:sym typeface="+mn-ea"/>
              </a:rPr>
              <a:t>Relu</a:t>
            </a:r>
            <a:endParaRPr 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pic>
        <p:nvPicPr>
          <p:cNvPr id="253" name="图片 4" descr="图片 4"/>
          <p:cNvPicPr>
            <a:picLocks noChangeAspect="1"/>
          </p:cNvPicPr>
          <p:nvPr/>
        </p:nvPicPr>
        <p:blipFill>
          <a:blip r:embed="rId3"/>
          <a:stretch>
            <a:fillRect/>
          </a:stretch>
        </p:blipFill>
        <p:spPr>
          <a:xfrm>
            <a:off x="2242820" y="1642983"/>
            <a:ext cx="2943225" cy="1552576"/>
          </a:xfrm>
          <a:prstGeom prst="rect">
            <a:avLst/>
          </a:prstGeom>
          <a:ln w="12700">
            <a:miter lim="400000"/>
            <a:headEnd/>
            <a:tailEnd/>
          </a:ln>
        </p:spPr>
      </p:pic>
      <p:pic>
        <p:nvPicPr>
          <p:cNvPr id="251" name="图片 3" descr="图片 3"/>
          <p:cNvPicPr>
            <a:picLocks noChangeAspect="1"/>
          </p:cNvPicPr>
          <p:nvPr/>
        </p:nvPicPr>
        <p:blipFill>
          <a:blip r:embed="rId4"/>
          <a:stretch>
            <a:fillRect/>
          </a:stretch>
        </p:blipFill>
        <p:spPr>
          <a:xfrm>
            <a:off x="1174115" y="3195161"/>
            <a:ext cx="7391400" cy="2092008"/>
          </a:xfrm>
          <a:prstGeom prst="rect">
            <a:avLst/>
          </a:prstGeom>
          <a:ln w="12700">
            <a:miter lim="400000"/>
            <a:headEnd/>
            <a:tailEnd/>
          </a:ln>
        </p:spPr>
      </p:pic>
      <p:sp>
        <p:nvSpPr>
          <p:cNvPr id="3" name="文本框 2"/>
          <p:cNvSpPr txBox="1"/>
          <p:nvPr/>
        </p:nvSpPr>
        <p:spPr>
          <a:xfrm>
            <a:off x="1174115" y="5690235"/>
            <a:ext cx="7391400" cy="460375"/>
          </a:xfrm>
          <a:prstGeom prst="rect">
            <a:avLst/>
          </a:prstGeom>
          <a:noFill/>
        </p:spPr>
        <p:txBody>
          <a:bodyPr wrap="square" rtlCol="0" anchor="t">
            <a:spAutoFit/>
          </a:bodyPr>
          <a:lstStyle/>
          <a:p>
            <a:r>
              <a:rPr lang="zh-CN" altLang="en-US" sz="2400">
                <a:latin typeface="微软雅黑" panose="020B0503020204020204" charset="-122"/>
                <a:ea typeface="微软雅黑" panose="020B0503020204020204" charset="-122"/>
                <a:cs typeface="宋体" panose="02010600030101010101" pitchFamily="2" charset="-122"/>
                <a:sym typeface="+mn-ea"/>
              </a:rPr>
              <a:t>思考：这样简单的函数可以表达复杂的数据模式吗？</a:t>
            </a:r>
            <a:endParaRPr lang="zh-CN" alt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pic>
        <p:nvPicPr>
          <p:cNvPr id="5" name="图片 5" descr="图片 5"/>
          <p:cNvPicPr>
            <a:picLocks noChangeAspect="1"/>
          </p:cNvPicPr>
          <p:nvPr/>
        </p:nvPicPr>
        <p:blipFill>
          <a:blip r:embed="rId5"/>
          <a:stretch>
            <a:fillRect/>
          </a:stretch>
        </p:blipFill>
        <p:spPr>
          <a:xfrm>
            <a:off x="6878955" y="1472565"/>
            <a:ext cx="4237990" cy="1395095"/>
          </a:xfrm>
          <a:prstGeom prst="rect">
            <a:avLst/>
          </a:prstGeom>
          <a:ln w="12700">
            <a:miter lim="400000"/>
            <a:headEnd/>
            <a:tailEnd/>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76580" y="325120"/>
            <a:ext cx="9778365" cy="178371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卷积神经网络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en-US" altLang="zh-CN" sz="2800" b="0">
                <a:latin typeface="微软雅黑" panose="020B0503020204020204" charset="-122"/>
                <a:ea typeface="微软雅黑" panose="020B0503020204020204" charset="-122"/>
                <a:cs typeface="Times New Roman" panose="02020603050405020304" charset="0"/>
              </a:rPr>
              <a:t>dropout</a:t>
            </a:r>
          </a:p>
          <a:p>
            <a:pPr indent="0">
              <a:buFont typeface="Arial" panose="020B0604020202020204" pitchFamily="34" charset="0"/>
              <a:buNone/>
            </a:pP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sp>
        <p:nvSpPr>
          <p:cNvPr id="3" name="文本框 2"/>
          <p:cNvSpPr txBox="1"/>
          <p:nvPr/>
        </p:nvSpPr>
        <p:spPr>
          <a:xfrm>
            <a:off x="1148715" y="5445760"/>
            <a:ext cx="7391400" cy="460375"/>
          </a:xfrm>
          <a:prstGeom prst="rect">
            <a:avLst/>
          </a:prstGeom>
          <a:noFill/>
        </p:spPr>
        <p:txBody>
          <a:bodyPr wrap="square" rtlCol="0" anchor="t">
            <a:spAutoFit/>
          </a:bodyPr>
          <a:lstStyle/>
          <a:p>
            <a:r>
              <a:rPr lang="zh-CN" altLang="en-US" sz="2400">
                <a:latin typeface="微软雅黑" panose="020B0503020204020204" charset="-122"/>
                <a:ea typeface="微软雅黑" panose="020B0503020204020204" charset="-122"/>
                <a:cs typeface="宋体" panose="02010600030101010101" pitchFamily="2" charset="-122"/>
                <a:sym typeface="+mn-ea"/>
              </a:rPr>
              <a:t>思考：</a:t>
            </a:r>
            <a:r>
              <a:rPr lang="en-US" altLang="zh-CN" sz="2400">
                <a:latin typeface="微软雅黑" panose="020B0503020204020204" charset="-122"/>
                <a:ea typeface="微软雅黑" panose="020B0503020204020204" charset="-122"/>
                <a:cs typeface="宋体" panose="02010600030101010101" pitchFamily="2" charset="-122"/>
                <a:sym typeface="+mn-ea"/>
              </a:rPr>
              <a:t>dropout</a:t>
            </a:r>
            <a:r>
              <a:rPr lang="zh-CN" altLang="en-US" sz="2400">
                <a:latin typeface="微软雅黑" panose="020B0503020204020204" charset="-122"/>
                <a:ea typeface="微软雅黑" panose="020B0503020204020204" charset="-122"/>
                <a:cs typeface="宋体" panose="02010600030101010101" pitchFamily="2" charset="-122"/>
                <a:sym typeface="+mn-ea"/>
              </a:rPr>
              <a:t>起到什么作用？</a:t>
            </a:r>
            <a:endParaRPr lang="zh-CN" alt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1673860" y="2047240"/>
            <a:ext cx="5895340" cy="289496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6948805" cy="135318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卷积神经网络</a:t>
            </a:r>
            <a:endParaRPr lang="zh-CN" altLang="en-US" sz="44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800">
                <a:latin typeface="微软雅黑" panose="020B0503020204020204" charset="-122"/>
                <a:ea typeface="微软雅黑" panose="020B0503020204020204" charset="-122"/>
                <a:cs typeface="Times New Roman" panose="02020603050405020304" charset="0"/>
                <a:sym typeface="+mn-ea"/>
              </a:rPr>
              <a:t>2012 ImageNet: AlexNet</a:t>
            </a:r>
          </a:p>
        </p:txBody>
      </p:sp>
      <p:pic>
        <p:nvPicPr>
          <p:cNvPr id="285" name="图片 2" descr="图片 2"/>
          <p:cNvPicPr>
            <a:picLocks noChangeAspect="1"/>
          </p:cNvPicPr>
          <p:nvPr/>
        </p:nvPicPr>
        <p:blipFill>
          <a:blip r:embed="rId3"/>
          <a:stretch>
            <a:fillRect/>
          </a:stretch>
        </p:blipFill>
        <p:spPr>
          <a:xfrm>
            <a:off x="1182370" y="1801495"/>
            <a:ext cx="8702040" cy="2969260"/>
          </a:xfrm>
          <a:prstGeom prst="rect">
            <a:avLst/>
          </a:prstGeom>
          <a:ln w="12700">
            <a:miter lim="400000"/>
            <a:headEnd/>
            <a:tailEnd/>
          </a:ln>
        </p:spPr>
      </p:pic>
      <p:sp>
        <p:nvSpPr>
          <p:cNvPr id="3" name="文本框 2"/>
          <p:cNvSpPr txBox="1"/>
          <p:nvPr/>
        </p:nvSpPr>
        <p:spPr>
          <a:xfrm>
            <a:off x="1182370" y="5159375"/>
            <a:ext cx="7391400" cy="1568450"/>
          </a:xfrm>
          <a:prstGeom prst="rect">
            <a:avLst/>
          </a:prstGeom>
          <a:noFill/>
        </p:spPr>
        <p:txBody>
          <a:bodyPr wrap="square" rtlCol="0" anchor="t">
            <a:spAutoFit/>
          </a:bodyPr>
          <a:lstStyle/>
          <a:p>
            <a:r>
              <a:rPr lang="en-US" sz="2400">
                <a:latin typeface="微软雅黑" panose="020B0503020204020204" charset="-122"/>
                <a:ea typeface="微软雅黑" panose="020B0503020204020204" charset="-122"/>
                <a:cs typeface="宋体" panose="02010600030101010101" pitchFamily="2" charset="-122"/>
                <a:sym typeface="+mn-ea"/>
              </a:rPr>
              <a:t>first use of relu</a:t>
            </a:r>
          </a:p>
          <a:p>
            <a:r>
              <a:rPr lang="en-US" altLang="zh-CN" sz="2400">
                <a:latin typeface="微软雅黑" panose="020B0503020204020204" charset="-122"/>
                <a:ea typeface="微软雅黑" panose="020B0503020204020204" charset="-122"/>
                <a:cs typeface="宋体" panose="02010600030101010101" pitchFamily="2" charset="-122"/>
                <a:sym typeface="+mn-ea"/>
              </a:rPr>
              <a:t>dropout 0.5</a:t>
            </a:r>
          </a:p>
          <a:p>
            <a:r>
              <a:rPr lang="en-US" altLang="zh-CN" sz="2400">
                <a:latin typeface="微软雅黑" panose="020B0503020204020204" charset="-122"/>
                <a:ea typeface="微软雅黑" panose="020B0503020204020204" charset="-122"/>
                <a:cs typeface="宋体" panose="02010600030101010101" pitchFamily="2" charset="-122"/>
                <a:sym typeface="+mn-ea"/>
              </a:rPr>
              <a:t>heavy data augmentation</a:t>
            </a:r>
          </a:p>
          <a:p>
            <a:endParaRPr lang="zh-CN" alt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sp>
        <p:nvSpPr>
          <p:cNvPr id="2" name="文本框 1"/>
          <p:cNvSpPr txBox="1"/>
          <p:nvPr/>
        </p:nvSpPr>
        <p:spPr>
          <a:xfrm>
            <a:off x="5941060" y="5444490"/>
            <a:ext cx="4755515" cy="460375"/>
          </a:xfrm>
          <a:prstGeom prst="rect">
            <a:avLst/>
          </a:prstGeom>
          <a:noFill/>
        </p:spPr>
        <p:txBody>
          <a:bodyPr wrap="square" rtlCol="0" anchor="t">
            <a:spAutoFit/>
          </a:bodyPr>
          <a:lstStyle/>
          <a:p>
            <a:r>
              <a:rPr lang="en-US" sz="2400">
                <a:latin typeface="微软雅黑" panose="020B0503020204020204" charset="-122"/>
                <a:ea typeface="微软雅黑" panose="020B0503020204020204" charset="-122"/>
                <a:cs typeface="宋体" panose="02010600030101010101" pitchFamily="2" charset="-122"/>
                <a:sym typeface="+mn-ea"/>
              </a:rPr>
              <a:t>top5 error: 18.2% =&gt; 15.4%</a:t>
            </a:r>
            <a:endParaRPr 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6948805" cy="135318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卷积神经网络</a:t>
            </a:r>
            <a:endParaRPr lang="zh-CN" altLang="en-US" sz="44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800">
                <a:latin typeface="微软雅黑" panose="020B0503020204020204" charset="-122"/>
                <a:ea typeface="微软雅黑" panose="020B0503020204020204" charset="-122"/>
                <a:cs typeface="Times New Roman" panose="02020603050405020304" charset="0"/>
                <a:sym typeface="+mn-ea"/>
              </a:rPr>
              <a:t>2013 ImageNet: ZFNet</a:t>
            </a:r>
          </a:p>
        </p:txBody>
      </p:sp>
      <p:sp>
        <p:nvSpPr>
          <p:cNvPr id="3" name="文本框 2"/>
          <p:cNvSpPr txBox="1"/>
          <p:nvPr/>
        </p:nvSpPr>
        <p:spPr>
          <a:xfrm>
            <a:off x="1182370" y="4570095"/>
            <a:ext cx="7391400" cy="1568450"/>
          </a:xfrm>
          <a:prstGeom prst="rect">
            <a:avLst/>
          </a:prstGeom>
          <a:noFill/>
        </p:spPr>
        <p:txBody>
          <a:bodyPr wrap="square" rtlCol="0" anchor="t">
            <a:spAutoFit/>
          </a:bodyPr>
          <a:lstStyle/>
          <a:p>
            <a:r>
              <a:rPr lang="zh-CN" altLang="en-US" sz="2400">
                <a:latin typeface="微软雅黑" panose="020B0503020204020204" charset="-122"/>
                <a:ea typeface="微软雅黑" panose="020B0503020204020204" charset="-122"/>
                <a:cs typeface="宋体" panose="02010600030101010101" pitchFamily="2" charset="-122"/>
                <a:sym typeface="+mn-ea"/>
              </a:rPr>
              <a:t>基于</a:t>
            </a:r>
            <a:r>
              <a:rPr lang="en-US" altLang="zh-CN" sz="2400">
                <a:latin typeface="微软雅黑" panose="020B0503020204020204" charset="-122"/>
                <a:ea typeface="微软雅黑" panose="020B0503020204020204" charset="-122"/>
                <a:cs typeface="宋体" panose="02010600030101010101" pitchFamily="2" charset="-122"/>
                <a:sym typeface="+mn-ea"/>
              </a:rPr>
              <a:t>AlexNet</a:t>
            </a:r>
            <a:r>
              <a:rPr lang="zh-CN" altLang="en-US" sz="2400">
                <a:latin typeface="微软雅黑" panose="020B0503020204020204" charset="-122"/>
                <a:ea typeface="微软雅黑" panose="020B0503020204020204" charset="-122"/>
                <a:cs typeface="宋体" panose="02010600030101010101" pitchFamily="2" charset="-122"/>
                <a:sym typeface="+mn-ea"/>
              </a:rPr>
              <a:t>进行微调</a:t>
            </a:r>
          </a:p>
          <a:p>
            <a:r>
              <a:rPr lang="zh-CN" altLang="en-US" sz="2400">
                <a:latin typeface="微软雅黑" panose="020B0503020204020204" charset="-122"/>
                <a:ea typeface="微软雅黑" panose="020B0503020204020204" charset="-122"/>
                <a:cs typeface="宋体" panose="02010600030101010101" pitchFamily="2" charset="-122"/>
                <a:sym typeface="+mn-ea"/>
              </a:rPr>
              <a:t>使用交叉熵损失函数</a:t>
            </a:r>
          </a:p>
          <a:p>
            <a:r>
              <a:rPr lang="zh-CN" altLang="en-US" sz="2400">
                <a:latin typeface="微软雅黑" panose="020B0503020204020204" charset="-122"/>
                <a:ea typeface="微软雅黑" panose="020B0503020204020204" charset="-122"/>
                <a:cs typeface="宋体" panose="02010600030101010101" pitchFamily="2" charset="-122"/>
                <a:sym typeface="+mn-ea"/>
              </a:rPr>
              <a:t>使用了较小的</a:t>
            </a:r>
            <a:r>
              <a:rPr lang="en-US" altLang="zh-CN" sz="2400">
                <a:latin typeface="微软雅黑" panose="020B0503020204020204" charset="-122"/>
                <a:ea typeface="微软雅黑" panose="020B0503020204020204" charset="-122"/>
                <a:cs typeface="宋体" panose="02010600030101010101" pitchFamily="2" charset="-122"/>
                <a:sym typeface="+mn-ea"/>
              </a:rPr>
              <a:t>filter</a:t>
            </a:r>
          </a:p>
          <a:p>
            <a:endParaRPr lang="zh-CN" alt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pic>
        <p:nvPicPr>
          <p:cNvPr id="4" name="图片 3"/>
          <p:cNvPicPr>
            <a:picLocks noChangeAspect="1"/>
          </p:cNvPicPr>
          <p:nvPr/>
        </p:nvPicPr>
        <p:blipFill>
          <a:blip r:embed="rId3"/>
          <a:stretch>
            <a:fillRect/>
          </a:stretch>
        </p:blipFill>
        <p:spPr>
          <a:xfrm>
            <a:off x="1182370" y="1863090"/>
            <a:ext cx="9058275" cy="2626995"/>
          </a:xfrm>
          <a:prstGeom prst="rect">
            <a:avLst/>
          </a:prstGeom>
        </p:spPr>
      </p:pic>
      <p:sp>
        <p:nvSpPr>
          <p:cNvPr id="5" name="文本框 4"/>
          <p:cNvSpPr txBox="1"/>
          <p:nvPr/>
        </p:nvSpPr>
        <p:spPr>
          <a:xfrm>
            <a:off x="5721985" y="4911090"/>
            <a:ext cx="4755515" cy="460375"/>
          </a:xfrm>
          <a:prstGeom prst="rect">
            <a:avLst/>
          </a:prstGeom>
          <a:noFill/>
        </p:spPr>
        <p:txBody>
          <a:bodyPr wrap="square" rtlCol="0" anchor="t">
            <a:spAutoFit/>
          </a:bodyPr>
          <a:lstStyle/>
          <a:p>
            <a:r>
              <a:rPr lang="en-US" sz="2400">
                <a:latin typeface="微软雅黑" panose="020B0503020204020204" charset="-122"/>
                <a:ea typeface="微软雅黑" panose="020B0503020204020204" charset="-122"/>
                <a:cs typeface="宋体" panose="02010600030101010101" pitchFamily="2" charset="-122"/>
                <a:sym typeface="+mn-ea"/>
              </a:rPr>
              <a:t>top5 error: 15.4% =&gt; 11.2%</a:t>
            </a:r>
            <a:endParaRPr 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6948805" cy="135318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卷积神经网络</a:t>
            </a:r>
            <a:endParaRPr lang="zh-CN" altLang="en-US" sz="44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800">
                <a:latin typeface="微软雅黑" panose="020B0503020204020204" charset="-122"/>
                <a:ea typeface="微软雅黑" panose="020B0503020204020204" charset="-122"/>
                <a:cs typeface="Times New Roman" panose="02020603050405020304" charset="0"/>
                <a:sym typeface="+mn-ea"/>
              </a:rPr>
              <a:t>2014 ImageNet: VGG </a:t>
            </a:r>
          </a:p>
        </p:txBody>
      </p:sp>
      <p:sp>
        <p:nvSpPr>
          <p:cNvPr id="3" name="文本框 2"/>
          <p:cNvSpPr txBox="1"/>
          <p:nvPr/>
        </p:nvSpPr>
        <p:spPr>
          <a:xfrm>
            <a:off x="1165860" y="5361305"/>
            <a:ext cx="7391400" cy="1198880"/>
          </a:xfrm>
          <a:prstGeom prst="rect">
            <a:avLst/>
          </a:prstGeom>
          <a:noFill/>
        </p:spPr>
        <p:txBody>
          <a:bodyPr wrap="square" rtlCol="0" anchor="t">
            <a:spAutoFit/>
          </a:bodyPr>
          <a:lstStyle/>
          <a:p>
            <a:r>
              <a:rPr lang="en-US" sz="2400">
                <a:latin typeface="微软雅黑" panose="020B0503020204020204" charset="-122"/>
                <a:ea typeface="微软雅黑" panose="020B0503020204020204" charset="-122"/>
                <a:cs typeface="宋体" panose="02010600030101010101" pitchFamily="2" charset="-122"/>
                <a:sym typeface="+mn-ea"/>
              </a:rPr>
              <a:t>first use of all 3*3 kernel filter</a:t>
            </a:r>
          </a:p>
          <a:p>
            <a:r>
              <a:rPr lang="en-US" sz="2400">
                <a:latin typeface="微软雅黑" panose="020B0503020204020204" charset="-122"/>
                <a:ea typeface="微软雅黑" panose="020B0503020204020204" charset="-122"/>
                <a:cs typeface="宋体" panose="02010600030101010101" pitchFamily="2" charset="-122"/>
                <a:sym typeface="+mn-ea"/>
              </a:rPr>
              <a:t>deeper, up to 16/19 layer</a:t>
            </a:r>
            <a:endParaRPr lang="en-US" altLang="zh-CN" sz="2400">
              <a:latin typeface="微软雅黑" panose="020B0503020204020204" charset="-122"/>
              <a:ea typeface="微软雅黑" panose="020B0503020204020204" charset="-122"/>
              <a:cs typeface="宋体" panose="02010600030101010101" pitchFamily="2" charset="-122"/>
              <a:sym typeface="+mn-ea"/>
            </a:endParaRPr>
          </a:p>
          <a:p>
            <a:endParaRPr lang="zh-CN" alt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sp>
        <p:nvSpPr>
          <p:cNvPr id="2" name="文本框 1"/>
          <p:cNvSpPr txBox="1"/>
          <p:nvPr/>
        </p:nvSpPr>
        <p:spPr>
          <a:xfrm>
            <a:off x="5991225" y="5361305"/>
            <a:ext cx="4755515" cy="460375"/>
          </a:xfrm>
          <a:prstGeom prst="rect">
            <a:avLst/>
          </a:prstGeom>
          <a:noFill/>
        </p:spPr>
        <p:txBody>
          <a:bodyPr wrap="square" rtlCol="0" anchor="t">
            <a:spAutoFit/>
          </a:bodyPr>
          <a:lstStyle/>
          <a:p>
            <a:r>
              <a:rPr lang="en-US" sz="2400">
                <a:latin typeface="微软雅黑" panose="020B0503020204020204" charset="-122"/>
                <a:ea typeface="微软雅黑" panose="020B0503020204020204" charset="-122"/>
                <a:cs typeface="宋体" panose="02010600030101010101" pitchFamily="2" charset="-122"/>
                <a:sym typeface="+mn-ea"/>
              </a:rPr>
              <a:t>top5 error: 11.2% =&gt; 7.3%</a:t>
            </a:r>
            <a:endParaRPr 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pic>
        <p:nvPicPr>
          <p:cNvPr id="291" name="图片 3" descr="图片 3"/>
          <p:cNvPicPr>
            <a:picLocks noChangeAspect="1"/>
          </p:cNvPicPr>
          <p:nvPr/>
        </p:nvPicPr>
        <p:blipFill>
          <a:blip r:embed="rId3"/>
          <a:stretch>
            <a:fillRect/>
          </a:stretch>
        </p:blipFill>
        <p:spPr>
          <a:xfrm>
            <a:off x="1697990" y="1615440"/>
            <a:ext cx="7162800" cy="3627779"/>
          </a:xfrm>
          <a:prstGeom prst="rect">
            <a:avLst/>
          </a:prstGeom>
          <a:ln w="12700">
            <a:miter lim="400000"/>
            <a:headEnd/>
            <a:tailEnd/>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6948805" cy="135318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卷积神经网络</a:t>
            </a:r>
            <a:endParaRPr lang="zh-CN" altLang="en-US" sz="44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800">
                <a:latin typeface="微软雅黑" panose="020B0503020204020204" charset="-122"/>
                <a:ea typeface="微软雅黑" panose="020B0503020204020204" charset="-122"/>
                <a:cs typeface="Times New Roman" panose="02020603050405020304" charset="0"/>
                <a:sym typeface="+mn-ea"/>
              </a:rPr>
              <a:t>2014 ImageNet: GoogleNet</a:t>
            </a:r>
          </a:p>
        </p:txBody>
      </p:sp>
      <p:sp>
        <p:nvSpPr>
          <p:cNvPr id="3" name="文本框 2"/>
          <p:cNvSpPr txBox="1"/>
          <p:nvPr/>
        </p:nvSpPr>
        <p:spPr>
          <a:xfrm>
            <a:off x="812165" y="5209540"/>
            <a:ext cx="7391400" cy="1198880"/>
          </a:xfrm>
          <a:prstGeom prst="rect">
            <a:avLst/>
          </a:prstGeom>
          <a:noFill/>
        </p:spPr>
        <p:txBody>
          <a:bodyPr wrap="square" rtlCol="0" anchor="t">
            <a:spAutoFit/>
          </a:bodyPr>
          <a:lstStyle/>
          <a:p>
            <a:r>
              <a:rPr lang="en-US" sz="2400">
                <a:latin typeface="微软雅黑" panose="020B0503020204020204" charset="-122"/>
                <a:ea typeface="微软雅黑" panose="020B0503020204020204" charset="-122"/>
                <a:cs typeface="宋体" panose="02010600030101010101" pitchFamily="2" charset="-122"/>
                <a:sym typeface="+mn-ea"/>
              </a:rPr>
              <a:t>NIN</a:t>
            </a:r>
            <a:r>
              <a:rPr lang="zh-CN" altLang="en-US" sz="2400">
                <a:latin typeface="微软雅黑" panose="020B0503020204020204" charset="-122"/>
                <a:ea typeface="微软雅黑" panose="020B0503020204020204" charset="-122"/>
                <a:cs typeface="宋体" panose="02010600030101010101" pitchFamily="2" charset="-122"/>
                <a:sym typeface="+mn-ea"/>
              </a:rPr>
              <a:t>、</a:t>
            </a:r>
            <a:r>
              <a:rPr lang="en-US" altLang="zh-CN" sz="2400">
                <a:latin typeface="微软雅黑" panose="020B0503020204020204" charset="-122"/>
                <a:ea typeface="微软雅黑" panose="020B0503020204020204" charset="-122"/>
                <a:cs typeface="宋体" panose="02010600030101010101" pitchFamily="2" charset="-122"/>
                <a:sym typeface="+mn-ea"/>
              </a:rPr>
              <a:t>No FC layer(Global Average Pooling)</a:t>
            </a:r>
          </a:p>
          <a:p>
            <a:r>
              <a:rPr lang="en-US" sz="2400">
                <a:latin typeface="微软雅黑" panose="020B0503020204020204" charset="-122"/>
                <a:ea typeface="微软雅黑" panose="020B0503020204020204" charset="-122"/>
                <a:cs typeface="宋体" panose="02010600030101010101" pitchFamily="2" charset="-122"/>
                <a:sym typeface="+mn-ea"/>
              </a:rPr>
              <a:t>deeper, up to 22 layer</a:t>
            </a:r>
            <a:endParaRPr lang="en-US" altLang="zh-CN" sz="2400">
              <a:latin typeface="微软雅黑" panose="020B0503020204020204" charset="-122"/>
              <a:ea typeface="微软雅黑" panose="020B0503020204020204" charset="-122"/>
              <a:cs typeface="宋体" panose="02010600030101010101" pitchFamily="2" charset="-122"/>
              <a:sym typeface="+mn-ea"/>
            </a:endParaRPr>
          </a:p>
          <a:p>
            <a:endParaRPr lang="zh-CN" alt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sp>
        <p:nvSpPr>
          <p:cNvPr id="2" name="文本框 1"/>
          <p:cNvSpPr txBox="1"/>
          <p:nvPr/>
        </p:nvSpPr>
        <p:spPr>
          <a:xfrm>
            <a:off x="7436485" y="5231130"/>
            <a:ext cx="4755515" cy="460375"/>
          </a:xfrm>
          <a:prstGeom prst="rect">
            <a:avLst/>
          </a:prstGeom>
          <a:noFill/>
        </p:spPr>
        <p:txBody>
          <a:bodyPr wrap="square" rtlCol="0" anchor="t">
            <a:spAutoFit/>
          </a:bodyPr>
          <a:lstStyle/>
          <a:p>
            <a:r>
              <a:rPr lang="en-US" sz="2400">
                <a:latin typeface="微软雅黑" panose="020B0503020204020204" charset="-122"/>
                <a:ea typeface="微软雅黑" panose="020B0503020204020204" charset="-122"/>
                <a:cs typeface="宋体" panose="02010600030101010101" pitchFamily="2" charset="-122"/>
                <a:sym typeface="+mn-ea"/>
              </a:rPr>
              <a:t>top5 error: 7.3% =&gt; 6.7%</a:t>
            </a:r>
            <a:endParaRPr 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pic>
        <p:nvPicPr>
          <p:cNvPr id="296" name="图片 2" descr="图片 2"/>
          <p:cNvPicPr>
            <a:picLocks noChangeAspect="1"/>
          </p:cNvPicPr>
          <p:nvPr/>
        </p:nvPicPr>
        <p:blipFill>
          <a:blip r:embed="rId3"/>
          <a:stretch>
            <a:fillRect/>
          </a:stretch>
        </p:blipFill>
        <p:spPr>
          <a:xfrm>
            <a:off x="524510" y="1918970"/>
            <a:ext cx="10871835" cy="2722880"/>
          </a:xfrm>
          <a:prstGeom prst="rect">
            <a:avLst/>
          </a:prstGeom>
          <a:ln w="12700">
            <a:miter lim="400000"/>
            <a:headEnd/>
            <a:tailEnd/>
          </a:ln>
        </p:spPr>
      </p:pic>
      <p:pic>
        <p:nvPicPr>
          <p:cNvPr id="4" name="图片 3"/>
          <p:cNvPicPr>
            <a:picLocks noChangeAspect="1"/>
          </p:cNvPicPr>
          <p:nvPr/>
        </p:nvPicPr>
        <p:blipFill>
          <a:blip r:embed="rId4"/>
          <a:stretch>
            <a:fillRect/>
          </a:stretch>
        </p:blipFill>
        <p:spPr>
          <a:xfrm>
            <a:off x="7100570" y="318135"/>
            <a:ext cx="3226435" cy="16008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3653790" y="2405380"/>
            <a:ext cx="9913620" cy="1014730"/>
          </a:xfrm>
          <a:prstGeom prst="rect">
            <a:avLst/>
          </a:prstGeom>
          <a:noFill/>
          <a:ln w="9525">
            <a:noFill/>
          </a:ln>
        </p:spPr>
        <p:txBody>
          <a:bodyPr wrap="square">
            <a:spAutoFit/>
          </a:bodyPr>
          <a:lstStyle/>
          <a:p>
            <a:pPr indent="0">
              <a:buFont typeface="+mj-lt"/>
              <a:buNone/>
            </a:pPr>
            <a:r>
              <a:rPr lang="zh-CN" altLang="en-US" sz="6000" b="0">
                <a:latin typeface="宋体" panose="02010600030101010101" pitchFamily="2" charset="-122"/>
                <a:ea typeface="宋体" panose="02010600030101010101" pitchFamily="2" charset="-122"/>
                <a:cs typeface="宋体" panose="02010600030101010101" pitchFamily="2" charset="-122"/>
                <a:sym typeface="+mn-ea"/>
              </a:rPr>
              <a:t>深度学习简介</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6948805" cy="135318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卷积神经网络</a:t>
            </a:r>
            <a:endParaRPr lang="zh-CN" altLang="en-US" sz="44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800">
                <a:latin typeface="微软雅黑" panose="020B0503020204020204" charset="-122"/>
                <a:ea typeface="微软雅黑" panose="020B0503020204020204" charset="-122"/>
                <a:cs typeface="Times New Roman" panose="02020603050405020304" charset="0"/>
                <a:sym typeface="+mn-ea"/>
              </a:rPr>
              <a:t>2015 ImageNet: Resnet</a:t>
            </a:r>
          </a:p>
        </p:txBody>
      </p:sp>
      <p:sp>
        <p:nvSpPr>
          <p:cNvPr id="3" name="文本框 2"/>
          <p:cNvSpPr txBox="1"/>
          <p:nvPr/>
        </p:nvSpPr>
        <p:spPr>
          <a:xfrm>
            <a:off x="5269230" y="3876040"/>
            <a:ext cx="7391400" cy="1568450"/>
          </a:xfrm>
          <a:prstGeom prst="rect">
            <a:avLst/>
          </a:prstGeom>
          <a:noFill/>
        </p:spPr>
        <p:txBody>
          <a:bodyPr wrap="square" rtlCol="0" anchor="t">
            <a:spAutoFit/>
          </a:bodyPr>
          <a:lstStyle/>
          <a:p>
            <a:r>
              <a:rPr lang="en-US" sz="2400">
                <a:latin typeface="微软雅黑" panose="020B0503020204020204" charset="-122"/>
                <a:ea typeface="微软雅黑" panose="020B0503020204020204" charset="-122"/>
                <a:cs typeface="宋体" panose="02010600030101010101" pitchFamily="2" charset="-122"/>
                <a:sym typeface="+mn-ea"/>
              </a:rPr>
              <a:t>residual net</a:t>
            </a:r>
          </a:p>
          <a:p>
            <a:r>
              <a:rPr lang="en-US" sz="2400">
                <a:latin typeface="微软雅黑" panose="020B0503020204020204" charset="-122"/>
                <a:ea typeface="微软雅黑" panose="020B0503020204020204" charset="-122"/>
                <a:cs typeface="宋体" panose="02010600030101010101" pitchFamily="2" charset="-122"/>
                <a:sym typeface="+mn-ea"/>
              </a:rPr>
              <a:t>1*3 3*1 kernel filter</a:t>
            </a:r>
          </a:p>
          <a:p>
            <a:r>
              <a:rPr lang="en-US" sz="2400">
                <a:latin typeface="微软雅黑" panose="020B0503020204020204" charset="-122"/>
                <a:ea typeface="微软雅黑" panose="020B0503020204020204" charset="-122"/>
                <a:cs typeface="宋体" panose="02010600030101010101" pitchFamily="2" charset="-122"/>
                <a:sym typeface="+mn-ea"/>
              </a:rPr>
              <a:t>deeper, up to 152 layer</a:t>
            </a:r>
            <a:endParaRPr lang="en-US" altLang="zh-CN" sz="2400">
              <a:latin typeface="微软雅黑" panose="020B0503020204020204" charset="-122"/>
              <a:ea typeface="微软雅黑" panose="020B0503020204020204" charset="-122"/>
              <a:cs typeface="宋体" panose="02010600030101010101" pitchFamily="2" charset="-122"/>
              <a:sym typeface="+mn-ea"/>
            </a:endParaRPr>
          </a:p>
          <a:p>
            <a:endParaRPr lang="zh-CN" alt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sp>
        <p:nvSpPr>
          <p:cNvPr id="2" name="文本框 1"/>
          <p:cNvSpPr txBox="1"/>
          <p:nvPr/>
        </p:nvSpPr>
        <p:spPr>
          <a:xfrm>
            <a:off x="5269230" y="5444490"/>
            <a:ext cx="4755515" cy="460375"/>
          </a:xfrm>
          <a:prstGeom prst="rect">
            <a:avLst/>
          </a:prstGeom>
          <a:noFill/>
        </p:spPr>
        <p:txBody>
          <a:bodyPr wrap="square" rtlCol="0" anchor="t">
            <a:spAutoFit/>
          </a:bodyPr>
          <a:lstStyle/>
          <a:p>
            <a:r>
              <a:rPr lang="en-US" sz="2400">
                <a:latin typeface="微软雅黑" panose="020B0503020204020204" charset="-122"/>
                <a:ea typeface="微软雅黑" panose="020B0503020204020204" charset="-122"/>
                <a:cs typeface="宋体" panose="02010600030101010101" pitchFamily="2" charset="-122"/>
                <a:sym typeface="+mn-ea"/>
              </a:rPr>
              <a:t>top5 error: 6.7% =&gt; 3.6%</a:t>
            </a:r>
            <a:endParaRPr 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pic>
        <p:nvPicPr>
          <p:cNvPr id="302" name="图片 7" descr="图片 7"/>
          <p:cNvPicPr>
            <a:picLocks noChangeAspect="1"/>
          </p:cNvPicPr>
          <p:nvPr/>
        </p:nvPicPr>
        <p:blipFill>
          <a:blip r:embed="rId3"/>
          <a:stretch>
            <a:fillRect/>
          </a:stretch>
        </p:blipFill>
        <p:spPr>
          <a:xfrm>
            <a:off x="1009015" y="2014220"/>
            <a:ext cx="10004425" cy="1553210"/>
          </a:xfrm>
          <a:prstGeom prst="rect">
            <a:avLst/>
          </a:prstGeom>
          <a:ln w="12700">
            <a:miter lim="400000"/>
            <a:headEnd/>
            <a:tailEnd/>
          </a:ln>
        </p:spPr>
      </p:pic>
      <p:pic>
        <p:nvPicPr>
          <p:cNvPr id="301" name="图片 3" descr="图片 3"/>
          <p:cNvPicPr>
            <a:picLocks noChangeAspect="1"/>
          </p:cNvPicPr>
          <p:nvPr/>
        </p:nvPicPr>
        <p:blipFill>
          <a:blip r:embed="rId4"/>
          <a:stretch>
            <a:fillRect/>
          </a:stretch>
        </p:blipFill>
        <p:spPr>
          <a:xfrm>
            <a:off x="1184910" y="3876040"/>
            <a:ext cx="3315962" cy="1787687"/>
          </a:xfrm>
          <a:prstGeom prst="rect">
            <a:avLst/>
          </a:prstGeom>
          <a:ln w="12700">
            <a:miter lim="400000"/>
            <a:headEnd/>
            <a:tailEnd/>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6948805" cy="135318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卷积神经网络</a:t>
            </a:r>
            <a:endParaRPr lang="zh-CN" altLang="en-US" sz="44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练习：卷积神经网络实现手写数字识别</a:t>
            </a: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pic>
        <p:nvPicPr>
          <p:cNvPr id="4" name="图片 3"/>
          <p:cNvPicPr>
            <a:picLocks noChangeAspect="1"/>
          </p:cNvPicPr>
          <p:nvPr/>
        </p:nvPicPr>
        <p:blipFill>
          <a:blip r:embed="rId3"/>
          <a:stretch>
            <a:fillRect/>
          </a:stretch>
        </p:blipFill>
        <p:spPr>
          <a:xfrm>
            <a:off x="1140460" y="1798320"/>
            <a:ext cx="6708140" cy="4352290"/>
          </a:xfrm>
          <a:prstGeom prst="rect">
            <a:avLst/>
          </a:prstGeom>
        </p:spPr>
      </p:pic>
      <p:pic>
        <p:nvPicPr>
          <p:cNvPr id="6" name="图片 5"/>
          <p:cNvPicPr>
            <a:picLocks noChangeAspect="1"/>
          </p:cNvPicPr>
          <p:nvPr/>
        </p:nvPicPr>
        <p:blipFill>
          <a:blip r:embed="rId4"/>
          <a:stretch>
            <a:fillRect/>
          </a:stretch>
        </p:blipFill>
        <p:spPr>
          <a:xfrm>
            <a:off x="8605520" y="1850390"/>
            <a:ext cx="2786380" cy="222948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6948805" cy="135318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卷积神经网络</a:t>
            </a:r>
            <a:endParaRPr lang="zh-CN" altLang="en-US" sz="44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800">
                <a:latin typeface="微软雅黑" panose="020B0503020204020204" charset="-122"/>
                <a:ea typeface="微软雅黑" panose="020B0503020204020204" charset="-122"/>
                <a:cs typeface="Times New Roman" panose="02020603050405020304" charset="0"/>
                <a:sym typeface="+mn-ea"/>
              </a:rPr>
              <a:t>ImageNet</a:t>
            </a:r>
            <a:r>
              <a:rPr lang="zh-CN" altLang="en-US" sz="2800">
                <a:latin typeface="微软雅黑" panose="020B0503020204020204" charset="-122"/>
                <a:ea typeface="微软雅黑" panose="020B0503020204020204" charset="-122"/>
                <a:cs typeface="Times New Roman" panose="02020603050405020304" charset="0"/>
                <a:sym typeface="+mn-ea"/>
              </a:rPr>
              <a:t>历史</a:t>
            </a:r>
          </a:p>
        </p:txBody>
      </p:sp>
      <p:pic>
        <p:nvPicPr>
          <p:cNvPr id="4" name="图片 3"/>
          <p:cNvPicPr>
            <a:picLocks noChangeAspect="1"/>
          </p:cNvPicPr>
          <p:nvPr/>
        </p:nvPicPr>
        <p:blipFill>
          <a:blip r:embed="rId3"/>
          <a:srcRect t="3815"/>
          <a:stretch>
            <a:fillRect/>
          </a:stretch>
        </p:blipFill>
        <p:spPr>
          <a:xfrm>
            <a:off x="1800225" y="1781175"/>
            <a:ext cx="7760335" cy="40894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64540" y="1302385"/>
            <a:ext cx="10515600" cy="2387600"/>
          </a:xfrm>
        </p:spPr>
        <p:txBody>
          <a:bodyPr/>
          <a:lstStyle/>
          <a:p>
            <a:r>
              <a:rPr lang="en-US" altLang="zh-CN"/>
              <a:t>Q&amp;A?</a:t>
            </a:r>
            <a:br>
              <a:rPr lang="en-US" altLang="zh-CN"/>
            </a:br>
            <a:r>
              <a:rPr lang="en-US" altLang="zh-CN"/>
              <a:t>Disscussion</a:t>
            </a:r>
          </a:p>
        </p:txBody>
      </p:sp>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3369310" y="2185670"/>
            <a:ext cx="8282940" cy="1938020"/>
          </a:xfrm>
          <a:prstGeom prst="rect">
            <a:avLst/>
          </a:prstGeom>
          <a:noFill/>
          <a:ln w="9525">
            <a:noFill/>
          </a:ln>
        </p:spPr>
        <p:txBody>
          <a:bodyPr wrap="square">
            <a:spAutoFit/>
          </a:bodyPr>
          <a:lstStyle/>
          <a:p>
            <a:pPr indent="0">
              <a:buFont typeface="+mj-lt"/>
              <a:buNone/>
            </a:pPr>
            <a:r>
              <a:rPr lang="zh-CN" altLang="en-US" sz="6000" b="0">
                <a:latin typeface="宋体" panose="02010600030101010101" pitchFamily="2" charset="-122"/>
                <a:ea typeface="宋体" panose="02010600030101010101" pitchFamily="2" charset="-122"/>
                <a:cs typeface="宋体" panose="02010600030101010101" pitchFamily="2" charset="-122"/>
              </a:rPr>
              <a:t>自然语言理解</a:t>
            </a:r>
            <a:r>
              <a:rPr lang="en-US" altLang="zh-CN" sz="6000" b="0">
                <a:latin typeface="宋体" panose="02010600030101010101" pitchFamily="2" charset="-122"/>
                <a:ea typeface="宋体" panose="02010600030101010101" pitchFamily="2" charset="-122"/>
                <a:cs typeface="宋体" panose="02010600030101010101" pitchFamily="2" charset="-122"/>
              </a:rPr>
              <a:t>(1)</a:t>
            </a:r>
            <a:r>
              <a:rPr lang="zh-CN" altLang="en-US" sz="6000" b="0">
                <a:latin typeface="宋体" panose="02010600030101010101" pitchFamily="2" charset="-122"/>
                <a:ea typeface="宋体" panose="02010600030101010101" pitchFamily="2" charset="-122"/>
                <a:cs typeface="宋体" panose="02010600030101010101" pitchFamily="2" charset="-122"/>
              </a:rPr>
              <a:t> </a:t>
            </a:r>
          </a:p>
          <a:p>
            <a:pPr indent="0">
              <a:buFont typeface="+mj-lt"/>
              <a:buNone/>
            </a:pPr>
            <a:r>
              <a:rPr lang="zh-CN" altLang="en-US" sz="6000" b="0">
                <a:latin typeface="宋体" panose="02010600030101010101" pitchFamily="2" charset="-122"/>
                <a:ea typeface="宋体" panose="02010600030101010101" pitchFamily="2" charset="-122"/>
                <a:cs typeface="宋体" panose="02010600030101010101" pitchFamily="2" charset="-122"/>
              </a:rPr>
              <a:t>  </a:t>
            </a:r>
            <a:r>
              <a:rPr lang="en-US" altLang="zh-CN" sz="6000" b="0">
                <a:latin typeface="宋体" panose="02010600030101010101" pitchFamily="2" charset="-122"/>
                <a:ea typeface="宋体" panose="02010600030101010101" pitchFamily="2" charset="-122"/>
                <a:cs typeface="宋体" panose="02010600030101010101" pitchFamily="2" charset="-122"/>
              </a:rPr>
              <a:t>word2vec</a:t>
            </a:r>
            <a:endParaRPr lang="en-US" altLang="zh-CN" sz="6000" b="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10440670" cy="215328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词向量</a:t>
            </a:r>
            <a:endParaRPr lang="en-US" altLang="zh-CN" sz="4400" b="0">
              <a:latin typeface="宋体" panose="02010600030101010101" pitchFamily="2" charset="-122"/>
              <a:ea typeface="宋体" panose="02010600030101010101" pitchFamily="2" charset="-122"/>
              <a:cs typeface="宋体" panose="02010600030101010101" pitchFamily="2" charset="-122"/>
              <a:sym typeface="+mn-ea"/>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回顾概率语言模型</a:t>
            </a:r>
          </a:p>
          <a:p>
            <a:pPr indent="0" algn="l">
              <a:buFont typeface="Arial" panose="020B0604020202020204" pitchFamily="34" charset="0"/>
              <a:buNone/>
            </a:pPr>
            <a:r>
              <a:rPr lang="zh-CN" altLang="en-US" sz="2800">
                <a:latin typeface="微软雅黑" panose="020B0503020204020204" charset="-122"/>
                <a:ea typeface="微软雅黑" panose="020B0503020204020204" charset="-122"/>
                <a:cs typeface="Times New Roman" panose="02020603050405020304" charset="0"/>
                <a:sym typeface="+mn-ea"/>
              </a:rPr>
              <a:t>    </a:t>
            </a:r>
            <a:r>
              <a:rPr lang="zh-CN" altLang="en-US" sz="2400">
                <a:latin typeface="微软雅黑" panose="020B0503020204020204" charset="-122"/>
                <a:ea typeface="微软雅黑" panose="020B0503020204020204" charset="-122"/>
                <a:cs typeface="Times New Roman" panose="02020603050405020304" charset="0"/>
                <a:sym typeface="+mn-ea"/>
              </a:rPr>
              <a:t>词是自然语言处理的基础，虽然将自然语言看做是字符序列也能够解决大部分问题，但研究表明，融合了词信息的语言理解准确度更高。</a:t>
            </a:r>
          </a:p>
        </p:txBody>
      </p:sp>
      <p:pic>
        <p:nvPicPr>
          <p:cNvPr id="4" name="图片 3"/>
          <p:cNvPicPr>
            <a:picLocks noChangeAspect="1"/>
          </p:cNvPicPr>
          <p:nvPr/>
        </p:nvPicPr>
        <p:blipFill>
          <a:blip r:embed="rId3"/>
          <a:stretch>
            <a:fillRect/>
          </a:stretch>
        </p:blipFill>
        <p:spPr>
          <a:xfrm>
            <a:off x="1446530" y="2519045"/>
            <a:ext cx="5036185" cy="3677920"/>
          </a:xfrm>
          <a:prstGeom prst="rect">
            <a:avLst/>
          </a:prstGeom>
        </p:spPr>
      </p:pic>
      <p:sp>
        <p:nvSpPr>
          <p:cNvPr id="5" name="文本框 4"/>
          <p:cNvSpPr txBox="1"/>
          <p:nvPr/>
        </p:nvSpPr>
        <p:spPr>
          <a:xfrm>
            <a:off x="6588760" y="3388995"/>
            <a:ext cx="4966970" cy="193802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t>阅读理解、基于阅读的问答</a:t>
            </a:r>
          </a:p>
          <a:p>
            <a:pPr marL="342900" indent="-342900">
              <a:buFont typeface="Arial" panose="020B0604020202020204" pitchFamily="34" charset="0"/>
              <a:buChar char="•"/>
            </a:pPr>
            <a:r>
              <a:rPr lang="zh-CN" altLang="en-US" sz="2400"/>
              <a:t>句法分析、情感分析、文本分类</a:t>
            </a:r>
          </a:p>
          <a:p>
            <a:pPr marL="342900" indent="-342900">
              <a:buFont typeface="Arial" panose="020B0604020202020204" pitchFamily="34" charset="0"/>
              <a:buChar char="•"/>
            </a:pPr>
            <a:r>
              <a:rPr lang="zh-CN" altLang="en-US" sz="2400"/>
              <a:t>人物识别、命名实体识别</a:t>
            </a:r>
          </a:p>
          <a:p>
            <a:pPr marL="342900" indent="-342900">
              <a:buFont typeface="Arial" panose="020B0604020202020204" pitchFamily="34" charset="0"/>
              <a:buChar char="•"/>
            </a:pPr>
            <a:r>
              <a:rPr lang="zh-CN" altLang="en-US" sz="2400"/>
              <a:t>分词、词性分析</a:t>
            </a:r>
          </a:p>
          <a:p>
            <a:pPr marL="342900" indent="-342900">
              <a:buFont typeface="Arial" panose="020B0604020202020204" pitchFamily="34" charset="0"/>
              <a:buChar char="•"/>
            </a:pPr>
            <a:endParaRPr lang="zh-CN" altLang="en-US" sz="240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3"/>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10260965" cy="252285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词向量</a:t>
            </a:r>
            <a:endParaRPr lang="en-US" altLang="zh-CN" sz="4400" b="0">
              <a:latin typeface="宋体" panose="02010600030101010101" pitchFamily="2" charset="-122"/>
              <a:ea typeface="宋体" panose="02010600030101010101" pitchFamily="2" charset="-122"/>
              <a:cs typeface="宋体" panose="02010600030101010101" pitchFamily="2" charset="-122"/>
              <a:sym typeface="+mn-ea"/>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回想文本分类问题</a:t>
            </a:r>
          </a:p>
          <a:p>
            <a:pPr indent="0" algn="l">
              <a:buFont typeface="Arial" panose="020B0604020202020204" pitchFamily="34" charset="0"/>
              <a:buNone/>
            </a:pPr>
            <a:r>
              <a:rPr lang="zh-CN" altLang="en-US" sz="2800">
                <a:latin typeface="微软雅黑" panose="020B0503020204020204" charset="-122"/>
                <a:ea typeface="微软雅黑" panose="020B0503020204020204" charset="-122"/>
                <a:cs typeface="Times New Roman" panose="02020603050405020304" charset="0"/>
                <a:sym typeface="+mn-ea"/>
              </a:rPr>
              <a:t>    </a:t>
            </a:r>
            <a:r>
              <a:rPr lang="zh-CN" altLang="en-US" sz="2400">
                <a:latin typeface="微软雅黑" panose="020B0503020204020204" charset="-122"/>
                <a:ea typeface="微软雅黑" panose="020B0503020204020204" charset="-122"/>
                <a:cs typeface="Times New Roman" panose="02020603050405020304" charset="0"/>
                <a:sym typeface="+mn-ea"/>
              </a:rPr>
              <a:t>上次课我们采用了朴素贝叶斯算法完成分类，其中直接对正负标记数据中的每个单词概率进行统计，并做了马尔科夫假设，得到整篇文本的分类。</a:t>
            </a:r>
            <a:r>
              <a:rPr lang="zh-CN" sz="2400">
                <a:latin typeface="微软雅黑" panose="020B0503020204020204" charset="-122"/>
                <a:ea typeface="微软雅黑" panose="020B0503020204020204" charset="-122"/>
                <a:cs typeface="宋体" panose="02010600030101010101" pitchFamily="2" charset="-122"/>
                <a:sym typeface="+mn-ea"/>
              </a:rPr>
              <a:t>如果使用</a:t>
            </a:r>
            <a:r>
              <a:rPr lang="en-US" altLang="zh-CN" sz="2400">
                <a:latin typeface="微软雅黑" panose="020B0503020204020204" charset="-122"/>
                <a:ea typeface="微软雅黑" panose="020B0503020204020204" charset="-122"/>
                <a:cs typeface="宋体" panose="02010600030101010101" pitchFamily="2" charset="-122"/>
                <a:sym typeface="+mn-ea"/>
              </a:rPr>
              <a:t>logistic</a:t>
            </a:r>
            <a:r>
              <a:rPr lang="zh-CN" altLang="en-US" sz="2400">
                <a:latin typeface="微软雅黑" panose="020B0503020204020204" charset="-122"/>
                <a:ea typeface="微软雅黑" panose="020B0503020204020204" charset="-122"/>
                <a:cs typeface="宋体" panose="02010600030101010101" pitchFamily="2" charset="-122"/>
                <a:sym typeface="+mn-ea"/>
              </a:rPr>
              <a:t>回归该如何处理？</a:t>
            </a:r>
            <a:endParaRPr lang="zh-CN" altLang="en-US" sz="2400">
              <a:latin typeface="微软雅黑" panose="020B0503020204020204" charset="-122"/>
              <a:ea typeface="微软雅黑" panose="020B0503020204020204" charset="-122"/>
              <a:cs typeface="Times New Roman" panose="02020603050405020304" charset="0"/>
              <a:sym typeface="+mn-ea"/>
            </a:endParaRPr>
          </a:p>
        </p:txBody>
      </p:sp>
      <p:sp>
        <p:nvSpPr>
          <p:cNvPr id="3" name="文本框 2"/>
          <p:cNvSpPr txBox="1"/>
          <p:nvPr/>
        </p:nvSpPr>
        <p:spPr>
          <a:xfrm>
            <a:off x="1277620" y="5650230"/>
            <a:ext cx="7391400" cy="460375"/>
          </a:xfrm>
          <a:prstGeom prst="rect">
            <a:avLst/>
          </a:prstGeom>
          <a:noFill/>
        </p:spPr>
        <p:txBody>
          <a:bodyPr wrap="square" rtlCol="0" anchor="t">
            <a:spAutoFit/>
          </a:bodyPr>
          <a:lstStyle/>
          <a:p>
            <a:r>
              <a:rPr lang="zh-CN" altLang="en-US" sz="2400">
                <a:latin typeface="微软雅黑" panose="020B0503020204020204" charset="-122"/>
                <a:ea typeface="微软雅黑" panose="020B0503020204020204" charset="-122"/>
                <a:cs typeface="宋体" panose="02010600030101010101" pitchFamily="2" charset="-122"/>
                <a:sym typeface="+mn-ea"/>
              </a:rPr>
              <a:t>思考：</a:t>
            </a:r>
            <a:r>
              <a:rPr lang="zh-CN" sz="2400">
                <a:latin typeface="微软雅黑" panose="020B0503020204020204" charset="-122"/>
                <a:ea typeface="微软雅黑" panose="020B0503020204020204" charset="-122"/>
                <a:cs typeface="宋体" panose="02010600030101010101" pitchFamily="2" charset="-122"/>
                <a:sym typeface="+mn-ea"/>
              </a:rPr>
              <a:t>这样做有什么问题</a:t>
            </a:r>
            <a:r>
              <a:rPr lang="zh-CN" altLang="en-US" sz="2400">
                <a:latin typeface="微软雅黑" panose="020B0503020204020204" charset="-122"/>
                <a:ea typeface="微软雅黑" panose="020B0503020204020204" charset="-122"/>
                <a:cs typeface="宋体" panose="02010600030101010101" pitchFamily="2" charset="-122"/>
                <a:sym typeface="+mn-ea"/>
              </a:rPr>
              <a:t>？</a:t>
            </a:r>
            <a:endParaRPr lang="zh-CN" alt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sp>
        <p:nvSpPr>
          <p:cNvPr id="2" name="文本框 1"/>
          <p:cNvSpPr txBox="1"/>
          <p:nvPr/>
        </p:nvSpPr>
        <p:spPr>
          <a:xfrm>
            <a:off x="1197610" y="3028950"/>
            <a:ext cx="9982200" cy="460375"/>
          </a:xfrm>
          <a:prstGeom prst="rect">
            <a:avLst/>
          </a:prstGeom>
          <a:noFill/>
        </p:spPr>
        <p:txBody>
          <a:bodyPr wrap="square" rtlCol="0">
            <a:spAutoFit/>
          </a:bodyPr>
          <a:lstStyle/>
          <a:p>
            <a:r>
              <a:rPr lang="zh-CN" altLang="en-US" sz="2400"/>
              <a:t>例句：诺基亚手机操作非常方便，通话质量也很好。  </a:t>
            </a:r>
            <a:r>
              <a:rPr lang="en-US" altLang="zh-CN" sz="2400"/>
              <a:t>----  </a:t>
            </a:r>
            <a:r>
              <a:rPr lang="en-US" altLang="zh-CN" sz="2400">
                <a:solidFill>
                  <a:srgbClr val="FF0000"/>
                </a:solidFill>
              </a:rPr>
              <a:t>one hot</a:t>
            </a:r>
            <a:r>
              <a:rPr lang="zh-CN" altLang="en-US" sz="2400">
                <a:solidFill>
                  <a:srgbClr val="FF0000"/>
                </a:solidFill>
              </a:rPr>
              <a:t>编码</a:t>
            </a:r>
          </a:p>
        </p:txBody>
      </p:sp>
      <p:graphicFrame>
        <p:nvGraphicFramePr>
          <p:cNvPr id="6" name="对象 5">
            <a:hlinkClick r:id="" action="ppaction://ole?verb=0"/>
          </p:cNvPr>
          <p:cNvGraphicFramePr>
            <a:graphicFrameLocks noChangeAspect="1"/>
          </p:cNvGraphicFramePr>
          <p:nvPr/>
        </p:nvGraphicFramePr>
        <p:xfrm>
          <a:off x="1277620" y="3679825"/>
          <a:ext cx="3625850" cy="1713865"/>
        </p:xfrm>
        <a:graphic>
          <a:graphicData uri="http://schemas.openxmlformats.org/presentationml/2006/ole">
            <mc:AlternateContent xmlns:mc="http://schemas.openxmlformats.org/markup-compatibility/2006">
              <mc:Choice xmlns:v="urn:schemas-microsoft-com:vml" Requires="v">
                <p:oleObj spid="_x0000_s2053" r:id="rId4" imgW="1397000" imgH="660400" progId="Equation.KSEE3">
                  <p:embed/>
                </p:oleObj>
              </mc:Choice>
              <mc:Fallback>
                <p:oleObj r:id="rId4" imgW="1397000" imgH="660400" progId="Equation.KSEE3">
                  <p:embed/>
                  <p:pic>
                    <p:nvPicPr>
                      <p:cNvPr id="0" name="图片 1024"/>
                      <p:cNvPicPr/>
                      <p:nvPr/>
                    </p:nvPicPr>
                    <p:blipFill>
                      <a:blip r:embed="rId5"/>
                      <a:stretch>
                        <a:fillRect/>
                      </a:stretch>
                    </p:blipFill>
                    <p:spPr>
                      <a:xfrm>
                        <a:off x="1277620" y="3679825"/>
                        <a:ext cx="3625850" cy="171386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10260965" cy="467741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词向量</a:t>
            </a:r>
            <a:endParaRPr lang="en-US" altLang="zh-CN" sz="4400" b="0">
              <a:latin typeface="宋体" panose="02010600030101010101" pitchFamily="2" charset="-122"/>
              <a:ea typeface="宋体" panose="02010600030101010101" pitchFamily="2" charset="-122"/>
              <a:cs typeface="宋体" panose="02010600030101010101" pitchFamily="2" charset="-122"/>
              <a:sym typeface="+mn-ea"/>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语义鸿沟</a:t>
            </a:r>
            <a:endParaRPr lang="en-US" altLang="zh-CN" sz="2800">
              <a:latin typeface="微软雅黑" panose="020B0503020204020204" charset="-122"/>
              <a:ea typeface="微软雅黑" panose="020B0503020204020204" charset="-122"/>
              <a:cs typeface="Times New Roman" panose="02020603050405020304" charset="0"/>
              <a:sym typeface="+mn-ea"/>
            </a:endParaRPr>
          </a:p>
          <a:p>
            <a:pPr indent="0" algn="l">
              <a:buFont typeface="Arial" panose="020B0604020202020204" pitchFamily="34" charset="0"/>
              <a:buNone/>
            </a:pPr>
            <a:r>
              <a:rPr lang="zh-CN" altLang="en-US" sz="2800">
                <a:latin typeface="微软雅黑" panose="020B0503020204020204" charset="-122"/>
                <a:ea typeface="微软雅黑" panose="020B0503020204020204" charset="-122"/>
                <a:cs typeface="Times New Roman" panose="02020603050405020304" charset="0"/>
                <a:sym typeface="+mn-ea"/>
              </a:rPr>
              <a:t>    猫、猫咪、喵星人；狗、犬、汪星人</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Times New Roman" panose="02020603050405020304" charset="0"/>
              <a:sym typeface="+mn-ea"/>
            </a:endParaRP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Times New Roman" panose="02020603050405020304" charset="0"/>
              <a:sym typeface="+mn-ea"/>
            </a:endParaRP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维数灾难</a:t>
            </a:r>
          </a:p>
          <a:p>
            <a:pPr algn="l">
              <a:buFont typeface="Arial" panose="020B0604020202020204" pitchFamily="34" charset="0"/>
              <a:buNone/>
            </a:pPr>
            <a:r>
              <a:rPr lang="zh-CN" altLang="en-US" sz="2800">
                <a:latin typeface="微软雅黑" panose="020B0503020204020204" charset="-122"/>
                <a:ea typeface="微软雅黑" panose="020B0503020204020204" charset="-122"/>
                <a:cs typeface="Times New Roman" panose="02020603050405020304" charset="0"/>
                <a:sym typeface="+mn-ea"/>
              </a:rPr>
              <a:t>    常见汉字大约5000个，常见词的维度极高</a:t>
            </a:r>
          </a:p>
          <a:p>
            <a:pPr marL="457200" indent="-457200" algn="l">
              <a:buFont typeface="Arial" panose="020B0604020202020204" pitchFamily="34" charset="0"/>
              <a:buChar char="•"/>
            </a:pPr>
            <a:endParaRPr lang="zh-CN" altLang="en-US" sz="2800">
              <a:latin typeface="微软雅黑" panose="020B0503020204020204" charset="-122"/>
              <a:ea typeface="微软雅黑" panose="020B0503020204020204" charset="-122"/>
              <a:cs typeface="Times New Roman" panose="02020603050405020304" charset="0"/>
              <a:sym typeface="+mn-ea"/>
            </a:endParaRP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未登录词</a:t>
            </a:r>
          </a:p>
          <a:p>
            <a:pPr indent="0" algn="l">
              <a:buFont typeface="Arial" panose="020B0604020202020204" pitchFamily="34" charset="0"/>
              <a:buNone/>
            </a:pPr>
            <a:r>
              <a:rPr lang="zh-CN" altLang="en-US" sz="2800">
                <a:latin typeface="微软雅黑" panose="020B0503020204020204" charset="-122"/>
                <a:ea typeface="微软雅黑" panose="020B0503020204020204" charset="-122"/>
                <a:cs typeface="Times New Roman" panose="02020603050405020304" charset="0"/>
                <a:sym typeface="+mn-ea"/>
              </a:rPr>
              <a:t>    训练数据中没有出现的词对结果影响将会很大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10260965" cy="261493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词向量</a:t>
            </a:r>
            <a:endParaRPr lang="en-US" altLang="zh-CN" sz="4400" b="0">
              <a:latin typeface="宋体" panose="02010600030101010101" pitchFamily="2" charset="-122"/>
              <a:ea typeface="宋体" panose="02010600030101010101" pitchFamily="2" charset="-122"/>
              <a:cs typeface="宋体" panose="02010600030101010101" pitchFamily="2" charset="-122"/>
              <a:sym typeface="+mn-ea"/>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优化目标 king - man + woman </a:t>
            </a:r>
            <a:r>
              <a:rPr lang="en-US" altLang="zh-CN" sz="2800">
                <a:latin typeface="微软雅黑" panose="020B0503020204020204" charset="-122"/>
                <a:ea typeface="微软雅黑" panose="020B0503020204020204" charset="-122"/>
                <a:cs typeface="Times New Roman" panose="02020603050405020304" charset="0"/>
                <a:sym typeface="+mn-ea"/>
              </a:rPr>
              <a:t>=</a:t>
            </a:r>
            <a:r>
              <a:rPr lang="zh-CN" altLang="en-US" sz="2800">
                <a:latin typeface="微软雅黑" panose="020B0503020204020204" charset="-122"/>
                <a:ea typeface="微软雅黑" panose="020B0503020204020204" charset="-122"/>
                <a:cs typeface="Times New Roman" panose="02020603050405020304" charset="0"/>
                <a:sym typeface="+mn-ea"/>
              </a:rPr>
              <a:t> queen</a:t>
            </a:r>
          </a:p>
          <a:p>
            <a:pPr marL="571500" indent="-571500">
              <a:buFont typeface="Arial" panose="020B0604020202020204" pitchFamily="34" charset="0"/>
              <a:buChar char="•"/>
            </a:pPr>
            <a:endParaRPr lang="en-US" altLang="zh-CN" sz="4400" b="0">
              <a:latin typeface="宋体" panose="02010600030101010101" pitchFamily="2" charset="-122"/>
              <a:ea typeface="宋体" panose="02010600030101010101" pitchFamily="2" charset="-122"/>
              <a:cs typeface="宋体" panose="02010600030101010101" pitchFamily="2" charset="-122"/>
              <a:sym typeface="+mn-ea"/>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indent="0" algn="l">
              <a:buFont typeface="Arial" panose="020B0604020202020204" pitchFamily="34" charset="0"/>
              <a:buNone/>
            </a:pPr>
            <a:endParaRPr lang="zh-CN" altLang="en-US" sz="2800">
              <a:latin typeface="微软雅黑" panose="020B0503020204020204" charset="-122"/>
              <a:ea typeface="微软雅黑" panose="020B0503020204020204" charset="-122"/>
              <a:cs typeface="Times New Roman" panose="02020603050405020304" charset="0"/>
              <a:sym typeface="+mn-ea"/>
            </a:endParaRPr>
          </a:p>
        </p:txBody>
      </p:sp>
      <p:pic>
        <p:nvPicPr>
          <p:cNvPr id="5" name="图片 4"/>
          <p:cNvPicPr>
            <a:picLocks noChangeAspect="1"/>
          </p:cNvPicPr>
          <p:nvPr/>
        </p:nvPicPr>
        <p:blipFill>
          <a:blip r:embed="rId3"/>
          <a:stretch>
            <a:fillRect/>
          </a:stretch>
        </p:blipFill>
        <p:spPr>
          <a:xfrm>
            <a:off x="1049020" y="1967865"/>
            <a:ext cx="5010150" cy="4072255"/>
          </a:xfrm>
          <a:prstGeom prst="rect">
            <a:avLst/>
          </a:prstGeom>
        </p:spPr>
      </p:pic>
      <p:pic>
        <p:nvPicPr>
          <p:cNvPr id="6" name="图片 5"/>
          <p:cNvPicPr>
            <a:picLocks noChangeAspect="1"/>
          </p:cNvPicPr>
          <p:nvPr/>
        </p:nvPicPr>
        <p:blipFill>
          <a:blip r:embed="rId4"/>
          <a:stretch>
            <a:fillRect/>
          </a:stretch>
        </p:blipFill>
        <p:spPr>
          <a:xfrm>
            <a:off x="5694045" y="1697990"/>
            <a:ext cx="5147945" cy="43421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10260965" cy="587756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词向量</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800">
                <a:latin typeface="微软雅黑" panose="020B0503020204020204" charset="-122"/>
                <a:ea typeface="微软雅黑" panose="020B0503020204020204" charset="-122"/>
                <a:cs typeface="Times New Roman" panose="02020603050405020304" charset="0"/>
                <a:sym typeface="+mn-ea"/>
              </a:rPr>
              <a:t>word embedding</a:t>
            </a:r>
          </a:p>
          <a:p>
            <a:pPr indent="0" algn="l">
              <a:buFont typeface="Arial" panose="020B0604020202020204" pitchFamily="34" charset="0"/>
              <a:buNone/>
            </a:pPr>
            <a:r>
              <a:rPr lang="zh-CN" altLang="en-US" sz="2400">
                <a:latin typeface="微软雅黑" panose="020B0503020204020204" charset="-122"/>
                <a:ea typeface="微软雅黑" panose="020B0503020204020204" charset="-122"/>
                <a:cs typeface="Times New Roman" panose="02020603050405020304" charset="0"/>
                <a:sym typeface="+mn-ea"/>
              </a:rPr>
              <a:t>     如果将</a:t>
            </a:r>
            <a:r>
              <a:rPr lang="en-US" altLang="zh-CN" sz="2400">
                <a:latin typeface="微软雅黑" panose="020B0503020204020204" charset="-122"/>
                <a:ea typeface="微软雅黑" panose="020B0503020204020204" charset="-122"/>
                <a:cs typeface="Times New Roman" panose="02020603050405020304" charset="0"/>
                <a:sym typeface="+mn-ea"/>
              </a:rPr>
              <a:t>one-hot</a:t>
            </a:r>
            <a:r>
              <a:rPr lang="zh-CN" altLang="en-US" sz="2400">
                <a:latin typeface="微软雅黑" panose="020B0503020204020204" charset="-122"/>
                <a:ea typeface="微软雅黑" panose="020B0503020204020204" charset="-122"/>
                <a:cs typeface="Times New Roman" panose="02020603050405020304" charset="0"/>
                <a:sym typeface="+mn-ea"/>
              </a:rPr>
              <a:t>编码的词向量压缩到</a:t>
            </a:r>
            <a:r>
              <a:rPr lang="en-US" altLang="zh-CN" sz="2400">
                <a:latin typeface="微软雅黑" panose="020B0503020204020204" charset="-122"/>
                <a:ea typeface="微软雅黑" panose="020B0503020204020204" charset="-122"/>
                <a:cs typeface="Times New Roman" panose="02020603050405020304" charset="0"/>
                <a:sym typeface="+mn-ea"/>
              </a:rPr>
              <a:t>256</a:t>
            </a:r>
            <a:r>
              <a:rPr lang="zh-CN" altLang="en-US" sz="2400">
                <a:latin typeface="微软雅黑" panose="020B0503020204020204" charset="-122"/>
                <a:ea typeface="微软雅黑" panose="020B0503020204020204" charset="-122"/>
                <a:cs typeface="Times New Roman" panose="02020603050405020304" charset="0"/>
                <a:sym typeface="+mn-ea"/>
              </a:rPr>
              <a:t>维（或更低维度），每一维都可以认为表达了</a:t>
            </a:r>
            <a:r>
              <a:rPr lang="zh-CN" altLang="en-US" sz="2400">
                <a:solidFill>
                  <a:srgbClr val="FF0000"/>
                </a:solidFill>
                <a:latin typeface="微软雅黑" panose="020B0503020204020204" charset="-122"/>
                <a:ea typeface="微软雅黑" panose="020B0503020204020204" charset="-122"/>
                <a:cs typeface="Times New Roman" panose="02020603050405020304" charset="0"/>
                <a:sym typeface="+mn-ea"/>
              </a:rPr>
              <a:t>某一方面的语义</a:t>
            </a:r>
            <a:r>
              <a:rPr lang="zh-CN" altLang="en-US" sz="2400">
                <a:latin typeface="微软雅黑" panose="020B0503020204020204" charset="-122"/>
                <a:ea typeface="微软雅黑" panose="020B0503020204020204" charset="-122"/>
                <a:cs typeface="Times New Roman" panose="02020603050405020304" charset="0"/>
                <a:sym typeface="+mn-ea"/>
              </a:rPr>
              <a:t>，这样就同时解决了语义相似度和维度灾难的问题。</a:t>
            </a:r>
          </a:p>
          <a:p>
            <a:pPr indent="0" algn="l">
              <a:buFont typeface="Arial" panose="020B0604020202020204" pitchFamily="34" charset="0"/>
              <a:buNone/>
            </a:pPr>
            <a:r>
              <a:rPr lang="zh-CN" altLang="en-US" sz="2400">
                <a:latin typeface="微软雅黑" panose="020B0503020204020204" charset="-122"/>
                <a:ea typeface="微软雅黑" panose="020B0503020204020204" charset="-122"/>
                <a:cs typeface="Times New Roman" panose="02020603050405020304" charset="0"/>
                <a:sym typeface="+mn-ea"/>
              </a:rPr>
              <a:t>     这本质上是一个无监督学习的问题。</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Times New Roman" panose="02020603050405020304" charset="0"/>
              <a:sym typeface="+mn-ea"/>
            </a:endParaRP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Times New Roman" panose="02020603050405020304" charset="0"/>
              <a:sym typeface="+mn-ea"/>
            </a:endParaRPr>
          </a:p>
          <a:p>
            <a:pPr marL="571500" indent="-571500">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如何</a:t>
            </a:r>
            <a:r>
              <a:rPr lang="en-US" altLang="zh-CN" sz="2800">
                <a:latin typeface="微软雅黑" panose="020B0503020204020204" charset="-122"/>
                <a:ea typeface="微软雅黑" panose="020B0503020204020204" charset="-122"/>
                <a:cs typeface="Times New Roman" panose="02020603050405020304" charset="0"/>
                <a:sym typeface="+mn-ea"/>
              </a:rPr>
              <a:t>embedding</a:t>
            </a:r>
            <a:r>
              <a:rPr lang="zh-CN" altLang="en-US" sz="2800">
                <a:latin typeface="微软雅黑" panose="020B0503020204020204" charset="-122"/>
                <a:ea typeface="微软雅黑" panose="020B0503020204020204" charset="-122"/>
                <a:cs typeface="Times New Roman" panose="02020603050405020304" charset="0"/>
                <a:sym typeface="+mn-ea"/>
              </a:rPr>
              <a:t>？</a:t>
            </a:r>
          </a:p>
          <a:p>
            <a:pPr indent="0">
              <a:buFont typeface="Arial" panose="020B0604020202020204" pitchFamily="34" charset="0"/>
              <a:buNone/>
            </a:pPr>
            <a:r>
              <a:rPr lang="zh-CN" altLang="en-US" sz="2800" b="0">
                <a:latin typeface="微软雅黑" panose="020B0503020204020204" charset="-122"/>
                <a:ea typeface="微软雅黑" panose="020B0503020204020204" charset="-122"/>
                <a:cs typeface="Times New Roman" panose="02020603050405020304" charset="0"/>
                <a:sym typeface="+mn-ea"/>
              </a:rPr>
              <a:t>    具有相同</a:t>
            </a:r>
            <a:r>
              <a:rPr lang="en-US" altLang="zh-CN" sz="2800" b="0">
                <a:latin typeface="微软雅黑" panose="020B0503020204020204" charset="-122"/>
                <a:ea typeface="微软雅黑" panose="020B0503020204020204" charset="-122"/>
                <a:cs typeface="Times New Roman" panose="02020603050405020304" charset="0"/>
                <a:sym typeface="+mn-ea"/>
              </a:rPr>
              <a:t>(</a:t>
            </a:r>
            <a:r>
              <a:rPr lang="zh-CN" altLang="en-US" sz="2800" b="0">
                <a:latin typeface="微软雅黑" panose="020B0503020204020204" charset="-122"/>
                <a:ea typeface="微软雅黑" panose="020B0503020204020204" charset="-122"/>
                <a:cs typeface="Times New Roman" panose="02020603050405020304" charset="0"/>
                <a:sym typeface="+mn-ea"/>
              </a:rPr>
              <a:t>类似</a:t>
            </a:r>
            <a:r>
              <a:rPr lang="en-US" altLang="zh-CN" sz="2800" b="0">
                <a:latin typeface="微软雅黑" panose="020B0503020204020204" charset="-122"/>
                <a:ea typeface="微软雅黑" panose="020B0503020204020204" charset="-122"/>
                <a:cs typeface="Times New Roman" panose="02020603050405020304" charset="0"/>
                <a:sym typeface="+mn-ea"/>
              </a:rPr>
              <a:t>)</a:t>
            </a:r>
            <a:r>
              <a:rPr lang="zh-CN" altLang="en-US" sz="2800" b="0">
                <a:latin typeface="微软雅黑" panose="020B0503020204020204" charset="-122"/>
                <a:ea typeface="微软雅黑" panose="020B0503020204020204" charset="-122"/>
                <a:cs typeface="Times New Roman" panose="02020603050405020304" charset="0"/>
                <a:sym typeface="+mn-ea"/>
              </a:rPr>
              <a:t>上下文信息的词，应该具有相同的语义。</a:t>
            </a:r>
          </a:p>
          <a:p>
            <a:pPr indent="0">
              <a:buFont typeface="Arial" panose="020B0604020202020204" pitchFamily="34" charset="0"/>
              <a:buNone/>
            </a:pPr>
            <a:endParaRPr lang="zh-CN" altLang="en-US" sz="2800" b="0">
              <a:latin typeface="微软雅黑" panose="020B0503020204020204" charset="-122"/>
              <a:ea typeface="微软雅黑" panose="020B0503020204020204" charset="-122"/>
              <a:cs typeface="Times New Roman" panose="02020603050405020304" charset="0"/>
              <a:sym typeface="+mn-ea"/>
            </a:endParaRPr>
          </a:p>
          <a:p>
            <a:pPr indent="0">
              <a:buFont typeface="Arial" panose="020B0604020202020204" pitchFamily="34" charset="0"/>
              <a:buNone/>
            </a:pPr>
            <a:r>
              <a:rPr lang="zh-CN" altLang="en-US" sz="2800" b="0">
                <a:latin typeface="微软雅黑" panose="020B0503020204020204" charset="-122"/>
                <a:ea typeface="微软雅黑" panose="020B0503020204020204" charset="-122"/>
                <a:cs typeface="Times New Roman" panose="02020603050405020304" charset="0"/>
                <a:sym typeface="+mn-ea"/>
              </a:rPr>
              <a:t>    例： 我喜欢这只</a:t>
            </a:r>
            <a:r>
              <a:rPr lang="zh-CN" altLang="en-US" sz="2800" b="0">
                <a:solidFill>
                  <a:srgbClr val="FF0000"/>
                </a:solidFill>
                <a:latin typeface="微软雅黑" panose="020B0503020204020204" charset="-122"/>
                <a:ea typeface="微软雅黑" panose="020B0503020204020204" charset="-122"/>
                <a:cs typeface="Times New Roman" panose="02020603050405020304" charset="0"/>
                <a:sym typeface="+mn-ea"/>
              </a:rPr>
              <a:t>猫</a:t>
            </a:r>
            <a:r>
              <a:rPr lang="zh-CN" altLang="en-US" sz="2800" b="0">
                <a:latin typeface="微软雅黑" panose="020B0503020204020204" charset="-122"/>
                <a:ea typeface="微软雅黑" panose="020B0503020204020204" charset="-122"/>
                <a:cs typeface="Times New Roman" panose="02020603050405020304" charset="0"/>
                <a:sym typeface="+mn-ea"/>
              </a:rPr>
              <a:t>；我喜欢这只</a:t>
            </a:r>
            <a:r>
              <a:rPr lang="zh-CN" altLang="en-US" sz="2800" b="0">
                <a:solidFill>
                  <a:srgbClr val="FF0000"/>
                </a:solidFill>
                <a:latin typeface="微软雅黑" panose="020B0503020204020204" charset="-122"/>
                <a:ea typeface="微软雅黑" panose="020B0503020204020204" charset="-122"/>
                <a:cs typeface="Times New Roman" panose="02020603050405020304" charset="0"/>
                <a:sym typeface="+mn-ea"/>
              </a:rPr>
              <a:t>猫咪</a:t>
            </a:r>
            <a:r>
              <a:rPr lang="zh-CN" altLang="en-US" sz="2800" b="0">
                <a:latin typeface="微软雅黑" panose="020B0503020204020204" charset="-122"/>
                <a:ea typeface="微软雅黑" panose="020B0503020204020204" charset="-122"/>
                <a:cs typeface="Times New Roman" panose="02020603050405020304" charset="0"/>
                <a:sym typeface="+mn-ea"/>
              </a:rPr>
              <a:t>；我喜欢这只</a:t>
            </a:r>
            <a:r>
              <a:rPr lang="zh-CN" altLang="en-US" sz="2800" b="0">
                <a:solidFill>
                  <a:srgbClr val="FF0000"/>
                </a:solidFill>
                <a:latin typeface="微软雅黑" panose="020B0503020204020204" charset="-122"/>
                <a:ea typeface="微软雅黑" panose="020B0503020204020204" charset="-122"/>
                <a:cs typeface="Times New Roman" panose="02020603050405020304" charset="0"/>
                <a:sym typeface="+mn-ea"/>
              </a:rPr>
              <a:t>狗</a:t>
            </a:r>
            <a:r>
              <a:rPr lang="zh-CN" altLang="en-US" sz="2800" b="0">
                <a:latin typeface="微软雅黑" panose="020B0503020204020204" charset="-122"/>
                <a:ea typeface="微软雅黑" panose="020B0503020204020204" charset="-122"/>
                <a:cs typeface="Times New Roman" panose="02020603050405020304" charset="0"/>
                <a:sym typeface="+mn-ea"/>
              </a:rPr>
              <a:t>；</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indent="0" algn="l">
              <a:buFont typeface="Arial" panose="020B0604020202020204" pitchFamily="34" charset="0"/>
              <a:buNone/>
            </a:pPr>
            <a:endParaRPr lang="zh-CN" altLang="en-US" sz="2800">
              <a:latin typeface="微软雅黑" panose="020B0503020204020204" charset="-122"/>
              <a:ea typeface="微软雅黑" panose="020B0503020204020204" charset="-122"/>
              <a:cs typeface="Times New Roman" panose="02020603050405020304" charset="0"/>
              <a:sym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68325" y="330200"/>
            <a:ext cx="9778365" cy="230695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传统机器学习</a:t>
            </a:r>
            <a:endParaRPr lang="zh-CN" altLang="en-US" b="0">
              <a:latin typeface="Times New Roman" panose="02020603050405020304" charset="0"/>
              <a:cs typeface="Times New Roman" panose="02020603050405020304" charset="0"/>
            </a:endParaRPr>
          </a:p>
          <a:p>
            <a:pPr marL="571500" indent="-571500">
              <a:buFont typeface="Arial" panose="020B0604020202020204" pitchFamily="34" charset="0"/>
              <a:buChar char="•"/>
            </a:pPr>
            <a:endParaRPr lang="zh-CN" altLang="en-US" sz="24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zh-CN" altLang="en-US" sz="2400">
                <a:latin typeface="微软雅黑" panose="020B0503020204020204" charset="-122"/>
                <a:ea typeface="微软雅黑" panose="020B0503020204020204" charset="-122"/>
                <a:cs typeface="宋体" panose="02010600030101010101" pitchFamily="2" charset="-122"/>
                <a:sym typeface="+mn-ea"/>
              </a:rPr>
              <a:t>人工特征工程 </a:t>
            </a:r>
            <a:r>
              <a:rPr lang="en-US" altLang="zh-CN" sz="2400">
                <a:latin typeface="微软雅黑" panose="020B0503020204020204" charset="-122"/>
                <a:ea typeface="微软雅黑" panose="020B0503020204020204" charset="-122"/>
                <a:cs typeface="宋体" panose="02010600030101010101" pitchFamily="2" charset="-122"/>
                <a:sym typeface="+mn-ea"/>
              </a:rPr>
              <a:t>+ </a:t>
            </a:r>
            <a:r>
              <a:rPr lang="zh-CN" altLang="en-US" sz="2400">
                <a:latin typeface="微软雅黑" panose="020B0503020204020204" charset="-122"/>
                <a:ea typeface="微软雅黑" panose="020B0503020204020204" charset="-122"/>
                <a:cs typeface="宋体" panose="02010600030101010101" pitchFamily="2" charset="-122"/>
                <a:sym typeface="+mn-ea"/>
              </a:rPr>
              <a:t>分类器</a:t>
            </a:r>
          </a:p>
          <a:p>
            <a:pPr indent="0">
              <a:buFont typeface="Arial" panose="020B0604020202020204" pitchFamily="34" charset="0"/>
              <a:buNone/>
            </a:pPr>
            <a:r>
              <a:rPr lang="zh-CN" altLang="en-US" sz="2400">
                <a:latin typeface="微软雅黑" panose="020B0503020204020204" charset="-122"/>
                <a:ea typeface="微软雅黑" panose="020B0503020204020204" charset="-122"/>
                <a:cs typeface="宋体" panose="02010600030101010101" pitchFamily="2" charset="-122"/>
                <a:sym typeface="+mn-ea"/>
              </a:rPr>
              <a:t>      考虑金融</a:t>
            </a:r>
            <a:r>
              <a:rPr lang="en-US" altLang="zh-CN" sz="2400">
                <a:latin typeface="微软雅黑" panose="020B0503020204020204" charset="-122"/>
                <a:ea typeface="微软雅黑" panose="020B0503020204020204" charset="-122"/>
                <a:cs typeface="宋体" panose="02010600030101010101" pitchFamily="2" charset="-122"/>
                <a:sym typeface="+mn-ea"/>
              </a:rPr>
              <a:t>/</a:t>
            </a:r>
            <a:r>
              <a:rPr lang="zh-CN" altLang="en-US" sz="2400">
                <a:latin typeface="微软雅黑" panose="020B0503020204020204" charset="-122"/>
                <a:ea typeface="微软雅黑" panose="020B0503020204020204" charset="-122"/>
                <a:cs typeface="宋体" panose="02010600030101010101" pitchFamily="2" charset="-122"/>
                <a:sym typeface="+mn-ea"/>
              </a:rPr>
              <a:t>文本</a:t>
            </a:r>
            <a:r>
              <a:rPr lang="en-US" altLang="zh-CN" sz="2400">
                <a:latin typeface="微软雅黑" panose="020B0503020204020204" charset="-122"/>
                <a:ea typeface="微软雅黑" panose="020B0503020204020204" charset="-122"/>
                <a:cs typeface="宋体" panose="02010600030101010101" pitchFamily="2" charset="-122"/>
                <a:sym typeface="+mn-ea"/>
              </a:rPr>
              <a:t>/</a:t>
            </a:r>
            <a:r>
              <a:rPr lang="zh-CN" altLang="en-US" sz="2400">
                <a:latin typeface="微软雅黑" panose="020B0503020204020204" charset="-122"/>
                <a:ea typeface="微软雅黑" panose="020B0503020204020204" charset="-122"/>
                <a:cs typeface="宋体" panose="02010600030101010101" pitchFamily="2" charset="-122"/>
                <a:sym typeface="+mn-ea"/>
              </a:rPr>
              <a:t>图像</a:t>
            </a:r>
            <a:r>
              <a:rPr lang="en-US" altLang="zh-CN" sz="2400">
                <a:latin typeface="微软雅黑" panose="020B0503020204020204" charset="-122"/>
                <a:ea typeface="微软雅黑" panose="020B0503020204020204" charset="-122"/>
                <a:cs typeface="宋体" panose="02010600030101010101" pitchFamily="2" charset="-122"/>
                <a:sym typeface="+mn-ea"/>
              </a:rPr>
              <a:t>/</a:t>
            </a:r>
            <a:r>
              <a:rPr lang="zh-CN" altLang="en-US" sz="2400">
                <a:latin typeface="微软雅黑" panose="020B0503020204020204" charset="-122"/>
                <a:ea typeface="微软雅黑" panose="020B0503020204020204" charset="-122"/>
                <a:cs typeface="宋体" panose="02010600030101010101" pitchFamily="2" charset="-122"/>
                <a:sym typeface="+mn-ea"/>
              </a:rPr>
              <a:t>语音</a:t>
            </a:r>
            <a:r>
              <a:rPr lang="en-US" altLang="zh-CN" sz="2400">
                <a:latin typeface="微软雅黑" panose="020B0503020204020204" charset="-122"/>
                <a:ea typeface="微软雅黑" panose="020B0503020204020204" charset="-122"/>
                <a:cs typeface="宋体" panose="02010600030101010101" pitchFamily="2" charset="-122"/>
                <a:sym typeface="+mn-ea"/>
              </a:rPr>
              <a:t>/</a:t>
            </a:r>
            <a:r>
              <a:rPr lang="zh-CN" altLang="en-US" sz="2400">
                <a:latin typeface="微软雅黑" panose="020B0503020204020204" charset="-122"/>
                <a:ea typeface="微软雅黑" panose="020B0503020204020204" charset="-122"/>
                <a:cs typeface="宋体" panose="02010600030101010101" pitchFamily="2" charset="-122"/>
                <a:sym typeface="+mn-ea"/>
              </a:rPr>
              <a:t>视频数据，特征工程的做法？</a:t>
            </a:r>
            <a:endParaRPr lang="en-US" altLang="zh-CN" sz="2400">
              <a:latin typeface="微软雅黑" panose="020B0503020204020204" charset="-122"/>
              <a:ea typeface="微软雅黑" panose="020B0503020204020204" charset="-122"/>
              <a:cs typeface="宋体" panose="02010600030101010101" pitchFamily="2" charset="-122"/>
              <a:sym typeface="+mn-ea"/>
            </a:endParaRPr>
          </a:p>
          <a:p>
            <a:pPr algn="l"/>
            <a:endParaRPr lang="zh-CN" altLang="en-US" sz="2800">
              <a:latin typeface="微软雅黑" panose="020B0503020204020204" charset="-122"/>
              <a:ea typeface="微软雅黑" panose="020B0503020204020204" charset="-122"/>
              <a:cs typeface="宋体" panose="02010600030101010101" pitchFamily="2" charset="-122"/>
            </a:endParaRPr>
          </a:p>
        </p:txBody>
      </p:sp>
      <p:pic>
        <p:nvPicPr>
          <p:cNvPr id="4" name="图片 3"/>
          <p:cNvPicPr>
            <a:picLocks noChangeAspect="1"/>
          </p:cNvPicPr>
          <p:nvPr/>
        </p:nvPicPr>
        <p:blipFill>
          <a:blip r:embed="rId3"/>
          <a:srcRect t="18239" b="22497"/>
          <a:stretch>
            <a:fillRect/>
          </a:stretch>
        </p:blipFill>
        <p:spPr>
          <a:xfrm>
            <a:off x="891540" y="2974975"/>
            <a:ext cx="10409555" cy="22180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10260965" cy="455422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词向量</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传统词向量学习方法：</a:t>
            </a:r>
            <a:r>
              <a:rPr lang="en-US" altLang="zh-CN" sz="2400">
                <a:latin typeface="微软雅黑" panose="020B0503020204020204" charset="-122"/>
                <a:ea typeface="微软雅黑" panose="020B0503020204020204" charset="-122"/>
                <a:cs typeface="Times New Roman" panose="02020603050405020304" charset="0"/>
                <a:sym typeface="+mn-ea"/>
              </a:rPr>
              <a:t>LSA</a:t>
            </a:r>
            <a:r>
              <a:rPr lang="zh-CN" altLang="en-US" sz="2400">
                <a:latin typeface="微软雅黑" panose="020B0503020204020204" charset="-122"/>
                <a:ea typeface="微软雅黑" panose="020B0503020204020204" charset="-122"/>
                <a:cs typeface="Times New Roman" panose="02020603050405020304" charset="0"/>
                <a:sym typeface="+mn-ea"/>
              </a:rPr>
              <a:t>、</a:t>
            </a:r>
            <a:r>
              <a:rPr lang="en-US" altLang="zh-CN" sz="2400">
                <a:latin typeface="微软雅黑" panose="020B0503020204020204" charset="-122"/>
                <a:ea typeface="微软雅黑" panose="020B0503020204020204" charset="-122"/>
                <a:cs typeface="Times New Roman" panose="02020603050405020304" charset="0"/>
                <a:sym typeface="+mn-ea"/>
              </a:rPr>
              <a:t>PLSA</a:t>
            </a:r>
            <a:r>
              <a:rPr lang="zh-CN" altLang="en-US" sz="2400">
                <a:latin typeface="微软雅黑" panose="020B0503020204020204" charset="-122"/>
                <a:ea typeface="微软雅黑" panose="020B0503020204020204" charset="-122"/>
                <a:cs typeface="Times New Roman" panose="02020603050405020304" charset="0"/>
                <a:sym typeface="+mn-ea"/>
              </a:rPr>
              <a:t>等</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Times New Roman" panose="02020603050405020304" charset="0"/>
              <a:sym typeface="+mn-ea"/>
            </a:endParaRP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Times New Roman" panose="02020603050405020304" charset="0"/>
              <a:sym typeface="+mn-ea"/>
            </a:endParaRPr>
          </a:p>
          <a:p>
            <a:pPr marL="571500" indent="-571500">
              <a:buFont typeface="Arial" panose="020B0604020202020204" pitchFamily="34" charset="0"/>
              <a:buChar char="•"/>
            </a:pPr>
            <a:endParaRPr lang="zh-CN" altLang="en-US" sz="2800">
              <a:latin typeface="微软雅黑" panose="020B0503020204020204" charset="-122"/>
              <a:ea typeface="微软雅黑" panose="020B0503020204020204" charset="-122"/>
              <a:cs typeface="Times New Roman" panose="02020603050405020304" charset="0"/>
              <a:sym typeface="+mn-ea"/>
            </a:endParaRPr>
          </a:p>
          <a:p>
            <a:pPr marL="571500" indent="-571500">
              <a:buFont typeface="Arial" panose="020B0604020202020204" pitchFamily="34" charset="0"/>
              <a:buChar char="•"/>
            </a:pPr>
            <a:endParaRPr lang="zh-CN" altLang="en-US" sz="2800">
              <a:latin typeface="微软雅黑" panose="020B0503020204020204" charset="-122"/>
              <a:ea typeface="微软雅黑" panose="020B0503020204020204" charset="-122"/>
              <a:cs typeface="Times New Roman" panose="02020603050405020304" charset="0"/>
              <a:sym typeface="+mn-ea"/>
            </a:endParaRPr>
          </a:p>
          <a:p>
            <a:pPr marL="571500" indent="-571500">
              <a:buFont typeface="Arial" panose="020B0604020202020204" pitchFamily="34" charset="0"/>
              <a:buChar char="•"/>
            </a:pPr>
            <a:endParaRPr lang="zh-CN" altLang="en-US" sz="2800">
              <a:latin typeface="微软雅黑" panose="020B0503020204020204" charset="-122"/>
              <a:ea typeface="微软雅黑" panose="020B0503020204020204" charset="-122"/>
              <a:cs typeface="Times New Roman" panose="02020603050405020304" charset="0"/>
              <a:sym typeface="+mn-ea"/>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Times New Roman" panose="02020603050405020304" charset="0"/>
              <a:sym typeface="+mn-ea"/>
            </a:endParaRPr>
          </a:p>
          <a:p>
            <a:pPr marL="571500" indent="-571500">
              <a:buFont typeface="Arial" panose="020B0604020202020204" pitchFamily="34" charset="0"/>
              <a:buChar char="•"/>
            </a:pPr>
            <a:r>
              <a:rPr lang="en-US" altLang="zh-CN" sz="2800" b="0">
                <a:latin typeface="微软雅黑" panose="020B0503020204020204" charset="-122"/>
                <a:ea typeface="微软雅黑" panose="020B0503020204020204" charset="-122"/>
                <a:cs typeface="Times New Roman" panose="02020603050405020304" charset="0"/>
                <a:sym typeface="+mn-ea"/>
              </a:rPr>
              <a:t>topic model</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indent="0" algn="l">
              <a:buFont typeface="Arial" panose="020B0604020202020204" pitchFamily="34" charset="0"/>
              <a:buNone/>
            </a:pPr>
            <a:endParaRPr lang="zh-CN" altLang="en-US" sz="2800">
              <a:latin typeface="微软雅黑" panose="020B0503020204020204" charset="-122"/>
              <a:ea typeface="微软雅黑" panose="020B0503020204020204" charset="-122"/>
              <a:cs typeface="Times New Roman" panose="02020603050405020304" charset="0"/>
              <a:sym typeface="+mn-ea"/>
            </a:endParaRPr>
          </a:p>
        </p:txBody>
      </p:sp>
      <p:pic>
        <p:nvPicPr>
          <p:cNvPr id="4" name="图片 3"/>
          <p:cNvPicPr>
            <a:picLocks noChangeAspect="1"/>
          </p:cNvPicPr>
          <p:nvPr/>
        </p:nvPicPr>
        <p:blipFill>
          <a:blip r:embed="rId3"/>
          <a:srcRect l="15213"/>
          <a:stretch>
            <a:fillRect/>
          </a:stretch>
        </p:blipFill>
        <p:spPr>
          <a:xfrm>
            <a:off x="2164715" y="1813560"/>
            <a:ext cx="5242560" cy="1617980"/>
          </a:xfrm>
          <a:prstGeom prst="rect">
            <a:avLst/>
          </a:prstGeom>
        </p:spPr>
      </p:pic>
      <p:pic>
        <p:nvPicPr>
          <p:cNvPr id="5" name="图片 4"/>
          <p:cNvPicPr>
            <a:picLocks noChangeAspect="1"/>
          </p:cNvPicPr>
          <p:nvPr/>
        </p:nvPicPr>
        <p:blipFill>
          <a:blip r:embed="rId4"/>
          <a:stretch>
            <a:fillRect/>
          </a:stretch>
        </p:blipFill>
        <p:spPr>
          <a:xfrm>
            <a:off x="1969135" y="4356100"/>
            <a:ext cx="5438140" cy="17716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10260965" cy="261493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词向量</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400">
                <a:latin typeface="微软雅黑" panose="020B0503020204020204" charset="-122"/>
                <a:ea typeface="微软雅黑" panose="020B0503020204020204" charset="-122"/>
                <a:cs typeface="Times New Roman" panose="02020603050405020304" charset="0"/>
                <a:sym typeface="+mn-ea"/>
              </a:rPr>
              <a:t>google 2013</a:t>
            </a:r>
            <a:r>
              <a:rPr lang="zh-CN" altLang="en-US" sz="2400">
                <a:latin typeface="微软雅黑" panose="020B0503020204020204" charset="-122"/>
                <a:ea typeface="微软雅黑" panose="020B0503020204020204" charset="-122"/>
                <a:cs typeface="Times New Roman" panose="02020603050405020304" charset="0"/>
                <a:sym typeface="+mn-ea"/>
              </a:rPr>
              <a:t>年末，开源</a:t>
            </a:r>
            <a:r>
              <a:rPr lang="en-US" altLang="zh-CN" sz="2400">
                <a:latin typeface="微软雅黑" panose="020B0503020204020204" charset="-122"/>
                <a:ea typeface="微软雅黑" panose="020B0503020204020204" charset="-122"/>
                <a:cs typeface="Times New Roman" panose="02020603050405020304" charset="0"/>
                <a:sym typeface="+mn-ea"/>
              </a:rPr>
              <a:t>word2vec</a:t>
            </a:r>
          </a:p>
          <a:p>
            <a:pPr marL="457200" indent="-457200" algn="l">
              <a:buFont typeface="Arial" panose="020B0604020202020204" pitchFamily="34" charset="0"/>
              <a:buChar char="•"/>
            </a:pPr>
            <a:r>
              <a:rPr lang="zh-CN" altLang="en-US" sz="2400">
                <a:latin typeface="微软雅黑" panose="020B0503020204020204" charset="-122"/>
                <a:ea typeface="微软雅黑" panose="020B0503020204020204" charset="-122"/>
                <a:cs typeface="Times New Roman" panose="02020603050405020304" charset="0"/>
                <a:sym typeface="+mn-ea"/>
              </a:rPr>
              <a:t>采用词袋模型、滑动窗口</a:t>
            </a:r>
          </a:p>
          <a:p>
            <a:pPr marL="457200" indent="-457200" algn="l">
              <a:buFont typeface="Arial" panose="020B0604020202020204" pitchFamily="34" charset="0"/>
              <a:buChar char="•"/>
            </a:pPr>
            <a:r>
              <a:rPr lang="en-US" altLang="zh-CN" sz="2400">
                <a:latin typeface="微软雅黑" panose="020B0503020204020204" charset="-122"/>
                <a:ea typeface="微软雅黑" panose="020B0503020204020204" charset="-122"/>
                <a:cs typeface="Times New Roman" panose="02020603050405020304" charset="0"/>
                <a:sym typeface="+mn-ea"/>
              </a:rPr>
              <a:t>cbow/skip-gram</a:t>
            </a:r>
            <a:endParaRPr lang="en-US" altLang="zh-CN" sz="2400" b="0">
              <a:latin typeface="微软雅黑" panose="020B0503020204020204" charset="-122"/>
              <a:ea typeface="微软雅黑" panose="020B0503020204020204" charset="-122"/>
              <a:cs typeface="Times New Roman" panose="02020603050405020304" charset="0"/>
              <a:sym typeface="+mn-ea"/>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indent="0" algn="l">
              <a:buFont typeface="Arial" panose="020B0604020202020204" pitchFamily="34" charset="0"/>
              <a:buNone/>
            </a:pPr>
            <a:endParaRPr lang="zh-CN" altLang="en-US" sz="2800">
              <a:latin typeface="微软雅黑" panose="020B0503020204020204" charset="-122"/>
              <a:ea typeface="微软雅黑" panose="020B0503020204020204" charset="-122"/>
              <a:cs typeface="Times New Roman" panose="02020603050405020304" charset="0"/>
              <a:sym typeface="+mn-ea"/>
            </a:endParaRPr>
          </a:p>
        </p:txBody>
      </p:sp>
      <p:pic>
        <p:nvPicPr>
          <p:cNvPr id="2" name="图片 1"/>
          <p:cNvPicPr>
            <a:picLocks noChangeAspect="1"/>
          </p:cNvPicPr>
          <p:nvPr/>
        </p:nvPicPr>
        <p:blipFill>
          <a:blip r:embed="rId3"/>
          <a:stretch>
            <a:fillRect/>
          </a:stretch>
        </p:blipFill>
        <p:spPr>
          <a:xfrm>
            <a:off x="7712075" y="700405"/>
            <a:ext cx="3733800" cy="1009650"/>
          </a:xfrm>
          <a:prstGeom prst="rect">
            <a:avLst/>
          </a:prstGeom>
        </p:spPr>
      </p:pic>
      <p:pic>
        <p:nvPicPr>
          <p:cNvPr id="3" name="图片 2"/>
          <p:cNvPicPr>
            <a:picLocks noChangeAspect="1"/>
          </p:cNvPicPr>
          <p:nvPr/>
        </p:nvPicPr>
        <p:blipFill>
          <a:blip r:embed="rId4"/>
          <a:srcRect t="2776" b="15013"/>
          <a:stretch>
            <a:fillRect/>
          </a:stretch>
        </p:blipFill>
        <p:spPr>
          <a:xfrm>
            <a:off x="919480" y="2381250"/>
            <a:ext cx="8461375" cy="3799205"/>
          </a:xfrm>
          <a:prstGeom prst="rect">
            <a:avLst/>
          </a:prstGeom>
        </p:spPr>
      </p:pic>
      <p:sp>
        <p:nvSpPr>
          <p:cNvPr id="5" name="文本框 4"/>
          <p:cNvSpPr txBox="1"/>
          <p:nvPr/>
        </p:nvSpPr>
        <p:spPr>
          <a:xfrm>
            <a:off x="8740140" y="3543300"/>
            <a:ext cx="3409950" cy="1198880"/>
          </a:xfrm>
          <a:prstGeom prst="rect">
            <a:avLst/>
          </a:prstGeom>
          <a:noFill/>
        </p:spPr>
        <p:txBody>
          <a:bodyPr wrap="square" rtlCol="0">
            <a:spAutoFit/>
          </a:bodyPr>
          <a:lstStyle/>
          <a:p>
            <a:r>
              <a:rPr lang="en-US" altLang="zh-CN" sz="2400">
                <a:latin typeface="微软雅黑" panose="020B0503020204020204" charset="-122"/>
                <a:ea typeface="微软雅黑" panose="020B0503020204020204" charset="-122"/>
              </a:rPr>
              <a:t>cbow</a:t>
            </a:r>
            <a:r>
              <a:rPr lang="zh-CN" altLang="en-US" sz="2400">
                <a:latin typeface="微软雅黑" panose="020B0503020204020204" charset="-122"/>
                <a:ea typeface="微软雅黑" panose="020B0503020204020204" charset="-122"/>
              </a:rPr>
              <a:t>：我 </a:t>
            </a:r>
            <a:r>
              <a:rPr lang="zh-CN" altLang="en-US" sz="2400">
                <a:solidFill>
                  <a:srgbClr val="FF0000"/>
                </a:solidFill>
                <a:latin typeface="微软雅黑" panose="020B0503020204020204" charset="-122"/>
                <a:ea typeface="微软雅黑" panose="020B0503020204020204" charset="-122"/>
              </a:rPr>
              <a:t>喜欢</a:t>
            </a:r>
            <a:r>
              <a:rPr lang="zh-CN" altLang="en-US" sz="2400">
                <a:latin typeface="微软雅黑" panose="020B0503020204020204" charset="-122"/>
                <a:ea typeface="微软雅黑" panose="020B0503020204020204" charset="-122"/>
              </a:rPr>
              <a:t> 猫</a:t>
            </a:r>
          </a:p>
          <a:p>
            <a:endParaRPr lang="zh-CN" altLang="en-US" sz="2400">
              <a:latin typeface="微软雅黑" panose="020B0503020204020204" charset="-122"/>
              <a:ea typeface="微软雅黑" panose="020B0503020204020204" charset="-122"/>
            </a:endParaRPr>
          </a:p>
          <a:p>
            <a:r>
              <a:rPr lang="en-US" altLang="zh-CN" sz="2400">
                <a:latin typeface="微软雅黑" panose="020B0503020204020204" charset="-122"/>
                <a:ea typeface="微软雅黑" panose="020B0503020204020204" charset="-122"/>
              </a:rPr>
              <a:t>skip gram</a:t>
            </a:r>
            <a:r>
              <a:rPr lang="zh-CN" altLang="en-US" sz="2400">
                <a:latin typeface="微软雅黑" panose="020B0503020204020204" charset="-122"/>
                <a:ea typeface="微软雅黑" panose="020B0503020204020204" charset="-122"/>
              </a:rPr>
              <a:t>：</a:t>
            </a:r>
            <a:r>
              <a:rPr lang="zh-CN" altLang="en-US" sz="2400">
                <a:solidFill>
                  <a:srgbClr val="FF0000"/>
                </a:solidFill>
                <a:latin typeface="微软雅黑" panose="020B0503020204020204" charset="-122"/>
                <a:ea typeface="微软雅黑" panose="020B0503020204020204" charset="-122"/>
                <a:sym typeface="+mn-ea"/>
              </a:rPr>
              <a:t>我</a:t>
            </a:r>
            <a:r>
              <a:rPr lang="zh-CN" altLang="en-US" sz="2400">
                <a:latin typeface="微软雅黑" panose="020B0503020204020204" charset="-122"/>
                <a:ea typeface="微软雅黑" panose="020B0503020204020204" charset="-122"/>
                <a:sym typeface="+mn-ea"/>
              </a:rPr>
              <a:t> </a:t>
            </a:r>
            <a:r>
              <a:rPr lang="zh-CN" altLang="en-US" sz="2400">
                <a:solidFill>
                  <a:schemeClr val="tx1"/>
                </a:solidFill>
                <a:latin typeface="微软雅黑" panose="020B0503020204020204" charset="-122"/>
                <a:ea typeface="微软雅黑" panose="020B0503020204020204" charset="-122"/>
                <a:sym typeface="+mn-ea"/>
              </a:rPr>
              <a:t>喜欢</a:t>
            </a:r>
            <a:r>
              <a:rPr lang="zh-CN" altLang="en-US" sz="2400">
                <a:latin typeface="微软雅黑" panose="020B0503020204020204" charset="-122"/>
                <a:ea typeface="微软雅黑" panose="020B0503020204020204" charset="-122"/>
                <a:sym typeface="+mn-ea"/>
              </a:rPr>
              <a:t> </a:t>
            </a:r>
            <a:r>
              <a:rPr lang="zh-CN" altLang="en-US" sz="2400">
                <a:solidFill>
                  <a:srgbClr val="FF0000"/>
                </a:solidFill>
                <a:latin typeface="微软雅黑" panose="020B0503020204020204" charset="-122"/>
                <a:ea typeface="微软雅黑" panose="020B0503020204020204" charset="-122"/>
                <a:sym typeface="+mn-ea"/>
              </a:rPr>
              <a:t>猫</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10260965" cy="193802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词向量</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800" b="0">
                <a:latin typeface="微软雅黑" panose="020B0503020204020204" charset="-122"/>
                <a:ea typeface="微软雅黑" panose="020B0503020204020204" charset="-122"/>
                <a:cs typeface="Times New Roman" panose="02020603050405020304" charset="0"/>
                <a:sym typeface="+mn-ea"/>
              </a:rPr>
              <a:t>训练过程</a:t>
            </a:r>
            <a:endParaRPr lang="zh-CN" altLang="en-US" sz="2400" b="0">
              <a:latin typeface="微软雅黑" panose="020B0503020204020204" charset="-122"/>
              <a:ea typeface="微软雅黑" panose="020B0503020204020204" charset="-122"/>
              <a:cs typeface="Times New Roman" panose="02020603050405020304" charset="0"/>
              <a:sym typeface="+mn-ea"/>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indent="0" algn="l">
              <a:buFont typeface="Arial" panose="020B0604020202020204" pitchFamily="34" charset="0"/>
              <a:buNone/>
            </a:pPr>
            <a:endParaRPr lang="zh-CN" altLang="en-US" sz="2800">
              <a:latin typeface="微软雅黑" panose="020B0503020204020204" charset="-122"/>
              <a:ea typeface="微软雅黑" panose="020B0503020204020204" charset="-122"/>
              <a:cs typeface="Times New Roman" panose="02020603050405020304" charset="0"/>
              <a:sym typeface="+mn-ea"/>
            </a:endParaRPr>
          </a:p>
        </p:txBody>
      </p:sp>
      <p:pic>
        <p:nvPicPr>
          <p:cNvPr id="6" name="图片 5"/>
          <p:cNvPicPr>
            <a:picLocks noChangeAspect="1"/>
          </p:cNvPicPr>
          <p:nvPr/>
        </p:nvPicPr>
        <p:blipFill>
          <a:blip r:embed="rId3"/>
          <a:stretch>
            <a:fillRect/>
          </a:stretch>
        </p:blipFill>
        <p:spPr>
          <a:xfrm>
            <a:off x="902335" y="2299970"/>
            <a:ext cx="3679190" cy="1337945"/>
          </a:xfrm>
          <a:prstGeom prst="rect">
            <a:avLst/>
          </a:prstGeom>
        </p:spPr>
      </p:pic>
      <p:pic>
        <p:nvPicPr>
          <p:cNvPr id="8" name="图片 7"/>
          <p:cNvPicPr>
            <a:picLocks noChangeAspect="1"/>
          </p:cNvPicPr>
          <p:nvPr/>
        </p:nvPicPr>
        <p:blipFill>
          <a:blip r:embed="rId4"/>
          <a:stretch>
            <a:fillRect/>
          </a:stretch>
        </p:blipFill>
        <p:spPr>
          <a:xfrm>
            <a:off x="4992370" y="809625"/>
            <a:ext cx="6390005" cy="495490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6948805" cy="76835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词向量应用</a:t>
            </a:r>
            <a:endParaRPr lang="zh-CN" altLang="en-US" sz="2800">
              <a:latin typeface="微软雅黑" panose="020B0503020204020204" charset="-122"/>
              <a:ea typeface="微软雅黑" panose="020B0503020204020204" charset="-122"/>
              <a:cs typeface="宋体" panose="02010600030101010101" pitchFamily="2" charset="-122"/>
              <a:sym typeface="+mn-ea"/>
            </a:endParaRPr>
          </a:p>
        </p:txBody>
      </p:sp>
      <p:pic>
        <p:nvPicPr>
          <p:cNvPr id="5" name="图片 4"/>
          <p:cNvPicPr>
            <a:picLocks noChangeAspect="1"/>
          </p:cNvPicPr>
          <p:nvPr/>
        </p:nvPicPr>
        <p:blipFill>
          <a:blip r:embed="rId3"/>
          <a:stretch>
            <a:fillRect/>
          </a:stretch>
        </p:blipFill>
        <p:spPr>
          <a:xfrm>
            <a:off x="7092950" y="3800475"/>
            <a:ext cx="3729355" cy="2224405"/>
          </a:xfrm>
          <a:prstGeom prst="rect">
            <a:avLst/>
          </a:prstGeom>
        </p:spPr>
      </p:pic>
      <p:pic>
        <p:nvPicPr>
          <p:cNvPr id="6" name="图片 5"/>
          <p:cNvPicPr>
            <a:picLocks noChangeAspect="1"/>
          </p:cNvPicPr>
          <p:nvPr/>
        </p:nvPicPr>
        <p:blipFill>
          <a:blip r:embed="rId4"/>
          <a:stretch>
            <a:fillRect/>
          </a:stretch>
        </p:blipFill>
        <p:spPr>
          <a:xfrm>
            <a:off x="758190" y="1181100"/>
            <a:ext cx="6162675" cy="4843780"/>
          </a:xfrm>
          <a:prstGeom prst="rect">
            <a:avLst/>
          </a:prstGeom>
        </p:spPr>
      </p:pic>
      <p:pic>
        <p:nvPicPr>
          <p:cNvPr id="3" name="图片 2"/>
          <p:cNvPicPr>
            <a:picLocks noChangeAspect="1"/>
          </p:cNvPicPr>
          <p:nvPr/>
        </p:nvPicPr>
        <p:blipFill>
          <a:blip r:embed="rId5"/>
          <a:stretch>
            <a:fillRect/>
          </a:stretch>
        </p:blipFill>
        <p:spPr>
          <a:xfrm>
            <a:off x="5588635" y="929640"/>
            <a:ext cx="5692775" cy="266255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10337800" cy="264604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词向量训练注意点</a:t>
            </a:r>
          </a:p>
          <a:p>
            <a:pPr indent="0" algn="l">
              <a:buFont typeface="Arial" panose="020B0604020202020204" pitchFamily="34" charset="0"/>
              <a:buNone/>
            </a:pPr>
            <a:endParaRPr lang="zh-CN" altLang="en-US" sz="1000">
              <a:latin typeface="微软雅黑" panose="020B0503020204020204" charset="-122"/>
              <a:ea typeface="微软雅黑" panose="020B0503020204020204" charset="-122"/>
              <a:cs typeface="Times New Roman" panose="02020603050405020304" charset="0"/>
              <a:sym typeface="+mn-ea"/>
            </a:endParaRP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语料越大越好、专用领域需对应专用领域语料</a:t>
            </a: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词向量长度</a:t>
            </a:r>
            <a:r>
              <a:rPr lang="en-US" altLang="zh-CN" sz="2800">
                <a:latin typeface="微软雅黑" panose="020B0503020204020204" charset="-122"/>
                <a:ea typeface="微软雅黑" panose="020B0503020204020204" charset="-122"/>
                <a:cs typeface="Times New Roman" panose="02020603050405020304" charset="0"/>
                <a:sym typeface="+mn-ea"/>
              </a:rPr>
              <a:t>200</a:t>
            </a:r>
            <a:r>
              <a:rPr lang="zh-CN" altLang="en-US" sz="2800">
                <a:latin typeface="微软雅黑" panose="020B0503020204020204" charset="-122"/>
                <a:ea typeface="微软雅黑" panose="020B0503020204020204" charset="-122"/>
                <a:cs typeface="Times New Roman" panose="02020603050405020304" charset="0"/>
                <a:sym typeface="+mn-ea"/>
              </a:rPr>
              <a:t>左右即可</a:t>
            </a: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使用</a:t>
            </a:r>
            <a:r>
              <a:rPr lang="en-US" altLang="zh-CN" sz="2800">
                <a:latin typeface="微软雅黑" panose="020B0503020204020204" charset="-122"/>
                <a:ea typeface="微软雅黑" panose="020B0503020204020204" charset="-122"/>
                <a:cs typeface="Times New Roman" panose="02020603050405020304" charset="0"/>
                <a:sym typeface="+mn-ea"/>
              </a:rPr>
              <a:t>early stop</a:t>
            </a:r>
          </a:p>
          <a:p>
            <a:pPr marL="571500" indent="-571500">
              <a:buFont typeface="Arial" panose="020B0604020202020204" pitchFamily="34" charset="0"/>
              <a:buChar char="•"/>
            </a:pPr>
            <a:endParaRPr lang="zh-CN" altLang="en-US" sz="2800">
              <a:latin typeface="微软雅黑" panose="020B0503020204020204" charset="-122"/>
              <a:ea typeface="微软雅黑" panose="020B0503020204020204" charset="-122"/>
              <a:cs typeface="宋体" panose="02010600030101010101" pitchFamily="2" charset="-122"/>
              <a:sym typeface="+mn-ea"/>
            </a:endParaRPr>
          </a:p>
        </p:txBody>
      </p:sp>
      <p:pic>
        <p:nvPicPr>
          <p:cNvPr id="4" name="图片 3"/>
          <p:cNvPicPr>
            <a:picLocks noChangeAspect="1"/>
          </p:cNvPicPr>
          <p:nvPr/>
        </p:nvPicPr>
        <p:blipFill>
          <a:blip r:embed="rId3"/>
          <a:srcRect l="3966" t="11950"/>
          <a:stretch>
            <a:fillRect/>
          </a:stretch>
        </p:blipFill>
        <p:spPr>
          <a:xfrm>
            <a:off x="459740" y="2974340"/>
            <a:ext cx="6249670" cy="2421255"/>
          </a:xfrm>
          <a:prstGeom prst="rect">
            <a:avLst/>
          </a:prstGeom>
        </p:spPr>
      </p:pic>
      <p:pic>
        <p:nvPicPr>
          <p:cNvPr id="8" name="图片 7"/>
          <p:cNvPicPr>
            <a:picLocks noChangeAspect="1"/>
          </p:cNvPicPr>
          <p:nvPr/>
        </p:nvPicPr>
        <p:blipFill>
          <a:blip r:embed="rId4"/>
          <a:stretch>
            <a:fillRect/>
          </a:stretch>
        </p:blipFill>
        <p:spPr>
          <a:xfrm>
            <a:off x="6588125" y="2678430"/>
            <a:ext cx="5458460" cy="30130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6948805" cy="135318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dirty="0">
                <a:latin typeface="宋体" panose="02010600030101010101" pitchFamily="2" charset="-122"/>
                <a:ea typeface="宋体" panose="02010600030101010101" pitchFamily="2" charset="-122"/>
                <a:cs typeface="宋体" panose="02010600030101010101" pitchFamily="2" charset="-122"/>
                <a:sym typeface="+mn-ea"/>
              </a:rPr>
              <a:t>词向量</a:t>
            </a:r>
            <a:endParaRPr lang="zh-CN" altLang="en-US" sz="4400" b="0" dirty="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dirty="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altLang="en-US" sz="2800" dirty="0">
                <a:latin typeface="微软雅黑" panose="020B0503020204020204" charset="-122"/>
                <a:ea typeface="微软雅黑" panose="020B0503020204020204" charset="-122"/>
                <a:cs typeface="Times New Roman" panose="02020603050405020304" charset="0"/>
                <a:sym typeface="+mn-ea"/>
              </a:rPr>
              <a:t>练习：预</a:t>
            </a:r>
            <a:r>
              <a:rPr lang="zh-CN" altLang="en-US" sz="2800" dirty="0" smtClean="0">
                <a:latin typeface="微软雅黑" panose="020B0503020204020204" charset="-122"/>
                <a:ea typeface="微软雅黑" panose="020B0503020204020204" charset="-122"/>
                <a:cs typeface="Times New Roman" panose="02020603050405020304" charset="0"/>
                <a:sym typeface="+mn-ea"/>
              </a:rPr>
              <a:t>训练词向量</a:t>
            </a:r>
            <a:r>
              <a:rPr lang="zh-CN" altLang="en-US" sz="2800" dirty="0">
                <a:latin typeface="微软雅黑" panose="020B0503020204020204" charset="-122"/>
                <a:ea typeface="微软雅黑" panose="020B0503020204020204" charset="-122"/>
                <a:cs typeface="Times New Roman" panose="02020603050405020304" charset="0"/>
                <a:sym typeface="+mn-ea"/>
              </a:rPr>
              <a:t>可视化</a:t>
            </a:r>
            <a:endParaRPr lang="en-US" altLang="zh-CN" sz="2800" dirty="0">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1062990" y="1673225"/>
            <a:ext cx="4947920" cy="4018280"/>
          </a:xfrm>
          <a:prstGeom prst="rect">
            <a:avLst/>
          </a:prstGeom>
        </p:spPr>
      </p:pic>
      <p:pic>
        <p:nvPicPr>
          <p:cNvPr id="3" name="图片 2"/>
          <p:cNvPicPr>
            <a:picLocks noChangeAspect="1"/>
          </p:cNvPicPr>
          <p:nvPr/>
        </p:nvPicPr>
        <p:blipFill>
          <a:blip r:embed="rId4"/>
          <a:stretch>
            <a:fillRect/>
          </a:stretch>
        </p:blipFill>
        <p:spPr>
          <a:xfrm>
            <a:off x="6122035" y="1673225"/>
            <a:ext cx="4556125" cy="3556000"/>
          </a:xfrm>
          <a:prstGeom prst="rect">
            <a:avLst/>
          </a:prstGeom>
        </p:spPr>
      </p:pic>
      <p:sp>
        <p:nvSpPr>
          <p:cNvPr id="4" name="文本框 3"/>
          <p:cNvSpPr txBox="1"/>
          <p:nvPr/>
        </p:nvSpPr>
        <p:spPr>
          <a:xfrm>
            <a:off x="1062990" y="5854065"/>
            <a:ext cx="6333490" cy="460375"/>
          </a:xfrm>
          <a:prstGeom prst="rect">
            <a:avLst/>
          </a:prstGeom>
          <a:noFill/>
        </p:spPr>
        <p:txBody>
          <a:bodyPr wrap="square" rtlCol="0">
            <a:spAutoFit/>
          </a:bodyPr>
          <a:lstStyle/>
          <a:p>
            <a:r>
              <a:rPr lang="en-US" altLang="zh-CN" sz="2400"/>
              <a:t>cd ./w2v_model  &amp;&amp;  </a:t>
            </a:r>
            <a:r>
              <a:rPr lang="zh-CN" altLang="en-US" sz="2400"/>
              <a:t>tensorboard --logdir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3369310" y="2185670"/>
            <a:ext cx="8282940" cy="1938020"/>
          </a:xfrm>
          <a:prstGeom prst="rect">
            <a:avLst/>
          </a:prstGeom>
          <a:noFill/>
          <a:ln w="9525">
            <a:noFill/>
          </a:ln>
        </p:spPr>
        <p:txBody>
          <a:bodyPr wrap="square">
            <a:spAutoFit/>
          </a:bodyPr>
          <a:lstStyle/>
          <a:p>
            <a:pPr indent="0">
              <a:buFont typeface="+mj-lt"/>
              <a:buNone/>
            </a:pPr>
            <a:r>
              <a:rPr lang="zh-CN" altLang="en-US" sz="6000" b="0">
                <a:latin typeface="宋体" panose="02010600030101010101" pitchFamily="2" charset="-122"/>
                <a:ea typeface="宋体" panose="02010600030101010101" pitchFamily="2" charset="-122"/>
                <a:cs typeface="宋体" panose="02010600030101010101" pitchFamily="2" charset="-122"/>
              </a:rPr>
              <a:t>自然语言理解</a:t>
            </a:r>
            <a:r>
              <a:rPr lang="en-US" altLang="zh-CN" sz="6000" b="0">
                <a:latin typeface="宋体" panose="02010600030101010101" pitchFamily="2" charset="-122"/>
                <a:ea typeface="宋体" panose="02010600030101010101" pitchFamily="2" charset="-122"/>
                <a:cs typeface="宋体" panose="02010600030101010101" pitchFamily="2" charset="-122"/>
              </a:rPr>
              <a:t>(2)</a:t>
            </a:r>
            <a:r>
              <a:rPr lang="zh-CN" altLang="en-US" sz="6000" b="0">
                <a:latin typeface="宋体" panose="02010600030101010101" pitchFamily="2" charset="-122"/>
                <a:ea typeface="宋体" panose="02010600030101010101" pitchFamily="2" charset="-122"/>
                <a:cs typeface="宋体" panose="02010600030101010101" pitchFamily="2" charset="-122"/>
              </a:rPr>
              <a:t> </a:t>
            </a:r>
          </a:p>
          <a:p>
            <a:pPr indent="0">
              <a:buFont typeface="+mj-lt"/>
              <a:buNone/>
            </a:pPr>
            <a:r>
              <a:rPr lang="zh-CN" altLang="en-US" sz="6000" b="0">
                <a:latin typeface="宋体" panose="02010600030101010101" pitchFamily="2" charset="-122"/>
                <a:ea typeface="宋体" panose="02010600030101010101" pitchFamily="2" charset="-122"/>
                <a:cs typeface="宋体" panose="02010600030101010101" pitchFamily="2" charset="-122"/>
              </a:rPr>
              <a:t>  </a:t>
            </a:r>
            <a:r>
              <a:rPr lang="en-US" altLang="zh-CN" sz="6000" b="0">
                <a:latin typeface="宋体" panose="02010600030101010101" pitchFamily="2" charset="-122"/>
                <a:ea typeface="宋体" panose="02010600030101010101" pitchFamily="2" charset="-122"/>
                <a:cs typeface="宋体" panose="02010600030101010101" pitchFamily="2" charset="-122"/>
              </a:rPr>
              <a:t>rnn</a:t>
            </a:r>
            <a:r>
              <a:rPr lang="zh-CN" altLang="en-US" sz="6000" b="0">
                <a:latin typeface="宋体" panose="02010600030101010101" pitchFamily="2" charset="-122"/>
                <a:ea typeface="宋体" panose="02010600030101010101" pitchFamily="2" charset="-122"/>
                <a:cs typeface="宋体" panose="02010600030101010101" pitchFamily="2" charset="-122"/>
              </a:rPr>
              <a:t>与</a:t>
            </a:r>
            <a:r>
              <a:rPr lang="en-US" altLang="zh-CN" sz="6000" b="0">
                <a:latin typeface="宋体" panose="02010600030101010101" pitchFamily="2" charset="-122"/>
                <a:ea typeface="宋体" panose="02010600030101010101" pitchFamily="2" charset="-122"/>
                <a:cs typeface="宋体" panose="02010600030101010101" pitchFamily="2" charset="-122"/>
              </a:rPr>
              <a:t>lstm</a:t>
            </a:r>
            <a:endParaRPr lang="en-US" altLang="zh-CN" sz="6000" b="0">
              <a:latin typeface="宋体" panose="02010600030101010101" pitchFamily="2" charset="-122"/>
              <a:ea typeface="宋体" panose="02010600030101010101" pitchFamily="2" charset="-122"/>
              <a:cs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10260965" cy="187642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altLang="en-US" sz="2400" b="0">
                <a:solidFill>
                  <a:srgbClr val="FF0000"/>
                </a:solidFill>
                <a:latin typeface="微软雅黑" panose="020B0503020204020204" charset="-122"/>
                <a:ea typeface="微软雅黑" panose="020B0503020204020204" charset="-122"/>
                <a:cs typeface="Times New Roman" panose="02020603050405020304" charset="0"/>
                <a:sym typeface="+mn-ea"/>
              </a:rPr>
              <a:t>思考</a:t>
            </a:r>
            <a:r>
              <a:rPr lang="zh-CN" altLang="en-US" sz="2400" b="0">
                <a:latin typeface="微软雅黑" panose="020B0503020204020204" charset="-122"/>
                <a:ea typeface="微软雅黑" panose="020B0503020204020204" charset="-122"/>
                <a:cs typeface="Times New Roman" panose="02020603050405020304" charset="0"/>
                <a:sym typeface="+mn-ea"/>
              </a:rPr>
              <a:t>：</a:t>
            </a:r>
            <a:r>
              <a:rPr lang="en-US" altLang="zh-CN" sz="2400" b="0">
                <a:latin typeface="微软雅黑" panose="020B0503020204020204" charset="-122"/>
                <a:ea typeface="微软雅黑" panose="020B0503020204020204" charset="-122"/>
                <a:cs typeface="Times New Roman" panose="02020603050405020304" charset="0"/>
                <a:sym typeface="+mn-ea"/>
              </a:rPr>
              <a:t>CNN</a:t>
            </a:r>
            <a:r>
              <a:rPr lang="zh-CN" altLang="en-US" sz="2400" b="0">
                <a:latin typeface="微软雅黑" panose="020B0503020204020204" charset="-122"/>
                <a:ea typeface="微软雅黑" panose="020B0503020204020204" charset="-122"/>
                <a:cs typeface="Times New Roman" panose="02020603050405020304" charset="0"/>
                <a:sym typeface="+mn-ea"/>
              </a:rPr>
              <a:t>能否解决语言建模问题？</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indent="0" algn="l">
              <a:buFont typeface="Arial" panose="020B0604020202020204" pitchFamily="34" charset="0"/>
              <a:buNone/>
            </a:pPr>
            <a:endParaRPr lang="zh-CN" altLang="en-US" sz="2800">
              <a:latin typeface="微软雅黑" panose="020B0503020204020204" charset="-122"/>
              <a:ea typeface="微软雅黑" panose="020B0503020204020204" charset="-122"/>
              <a:cs typeface="Times New Roman" panose="02020603050405020304" charset="0"/>
              <a:sym typeface="+mn-ea"/>
            </a:endParaRPr>
          </a:p>
        </p:txBody>
      </p:sp>
      <p:pic>
        <p:nvPicPr>
          <p:cNvPr id="2" name="图片 1"/>
          <p:cNvPicPr>
            <a:picLocks noChangeAspect="1"/>
          </p:cNvPicPr>
          <p:nvPr/>
        </p:nvPicPr>
        <p:blipFill>
          <a:blip r:embed="rId3"/>
          <a:stretch>
            <a:fillRect/>
          </a:stretch>
        </p:blipFill>
        <p:spPr>
          <a:xfrm>
            <a:off x="1050925" y="1864995"/>
            <a:ext cx="6447790" cy="3742055"/>
          </a:xfrm>
          <a:prstGeom prst="rect">
            <a:avLst/>
          </a:prstGeom>
        </p:spPr>
      </p:pic>
      <p:cxnSp>
        <p:nvCxnSpPr>
          <p:cNvPr id="25" name="直接连接符 24"/>
          <p:cNvCxnSpPr/>
          <p:nvPr/>
        </p:nvCxnSpPr>
        <p:spPr>
          <a:xfrm>
            <a:off x="7436485" y="701675"/>
            <a:ext cx="5080" cy="4905375"/>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708900" y="883920"/>
            <a:ext cx="4203065" cy="2799715"/>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rPr>
              <a:t>例：</a:t>
            </a:r>
          </a:p>
          <a:p>
            <a:pPr marL="342900" indent="-342900">
              <a:buFont typeface="Arial" panose="020B0604020202020204" pitchFamily="34" charset="0"/>
              <a:buChar char="•"/>
            </a:pPr>
            <a:r>
              <a:rPr lang="zh-CN" altLang="en-US" sz="2400">
                <a:latin typeface="微软雅黑" panose="020B0503020204020204" charset="-122"/>
                <a:ea typeface="微软雅黑" panose="020B0503020204020204" charset="-122"/>
              </a:rPr>
              <a:t>你</a:t>
            </a:r>
            <a:r>
              <a:rPr lang="zh-CN" altLang="en-US" sz="2400">
                <a:solidFill>
                  <a:srgbClr val="FF0000"/>
                </a:solidFill>
                <a:latin typeface="微软雅黑" panose="020B0503020204020204" charset="-122"/>
                <a:ea typeface="微软雅黑" panose="020B0503020204020204" charset="-122"/>
              </a:rPr>
              <a:t>昨天晚上</a:t>
            </a:r>
            <a:r>
              <a:rPr lang="zh-CN" altLang="en-US" sz="2400">
                <a:latin typeface="微软雅黑" panose="020B0503020204020204" charset="-122"/>
                <a:ea typeface="微软雅黑" panose="020B0503020204020204" charset="-122"/>
              </a:rPr>
              <a:t>看的电影叫什么？</a:t>
            </a:r>
          </a:p>
          <a:p>
            <a:pPr marL="342900" indent="-342900">
              <a:buFont typeface="Arial" panose="020B0604020202020204" pitchFamily="34" charset="0"/>
              <a:buChar char="•"/>
            </a:pPr>
            <a:r>
              <a:rPr lang="zh-CN" altLang="en-US" sz="2400">
                <a:latin typeface="微软雅黑" panose="020B0503020204020204" charset="-122"/>
                <a:ea typeface="微软雅黑" panose="020B0503020204020204" charset="-122"/>
                <a:sym typeface="+mn-ea"/>
              </a:rPr>
              <a:t>英文字母表的</a:t>
            </a:r>
            <a:r>
              <a:rPr lang="zh-CN" altLang="en-US" sz="2400">
                <a:solidFill>
                  <a:srgbClr val="FF0000"/>
                </a:solidFill>
                <a:latin typeface="微软雅黑" panose="020B0503020204020204" charset="-122"/>
                <a:ea typeface="微软雅黑" panose="020B0503020204020204" charset="-122"/>
                <a:sym typeface="+mn-ea"/>
              </a:rPr>
              <a:t>最后一个</a:t>
            </a:r>
            <a:r>
              <a:rPr lang="zh-CN" altLang="en-US" sz="2400">
                <a:latin typeface="微软雅黑" panose="020B0503020204020204" charset="-122"/>
                <a:ea typeface="微软雅黑" panose="020B0503020204020204" charset="-122"/>
                <a:sym typeface="+mn-ea"/>
              </a:rPr>
              <a:t>是字符是？</a:t>
            </a:r>
          </a:p>
          <a:p>
            <a:pPr marL="342900" indent="-342900">
              <a:buFont typeface="Arial" panose="020B0604020202020204" pitchFamily="34" charset="0"/>
              <a:buChar char="•"/>
            </a:pPr>
            <a:endParaRPr lang="zh-CN" altLang="en-US" sz="1600">
              <a:latin typeface="微软雅黑" panose="020B0503020204020204" charset="-122"/>
              <a:ea typeface="微软雅黑" panose="020B0503020204020204" charset="-122"/>
            </a:endParaRPr>
          </a:p>
          <a:p>
            <a:pPr marL="342900" indent="-342900">
              <a:buFont typeface="Arial" panose="020B0604020202020204" pitchFamily="34" charset="0"/>
              <a:buChar char="•"/>
            </a:pPr>
            <a:endParaRPr lang="zh-CN" altLang="en-US" sz="1600">
              <a:latin typeface="微软雅黑" panose="020B0503020204020204" charset="-122"/>
              <a:ea typeface="微软雅黑" panose="020B0503020204020204" charset="-122"/>
            </a:endParaRPr>
          </a:p>
          <a:p>
            <a:pPr indent="0">
              <a:buFont typeface="Arial" panose="020B0604020202020204" pitchFamily="34" charset="0"/>
              <a:buNone/>
            </a:pPr>
            <a:r>
              <a:rPr lang="zh-CN" altLang="en-US" sz="2400">
                <a:latin typeface="微软雅黑" panose="020B0503020204020204" charset="-122"/>
                <a:ea typeface="微软雅黑" panose="020B0503020204020204" charset="-122"/>
              </a:rPr>
              <a:t>上下文与序列的重要性</a:t>
            </a:r>
          </a:p>
          <a:p>
            <a:pPr indent="0">
              <a:buFont typeface="Arial" panose="020B0604020202020204" pitchFamily="34" charset="0"/>
              <a:buNone/>
            </a:pPr>
            <a:r>
              <a:rPr lang="zh-CN" altLang="en-US" sz="2400">
                <a:latin typeface="微软雅黑" panose="020B0503020204020204" charset="-122"/>
                <a:ea typeface="微软雅黑" panose="020B0503020204020204" charset="-122"/>
              </a:rPr>
              <a:t>模型需要</a:t>
            </a:r>
            <a:r>
              <a:rPr lang="zh-CN" altLang="en-US" sz="2400">
                <a:solidFill>
                  <a:srgbClr val="FF0000"/>
                </a:solidFill>
                <a:latin typeface="微软雅黑" panose="020B0503020204020204" charset="-122"/>
                <a:ea typeface="微软雅黑" panose="020B0503020204020204" charset="-122"/>
              </a:rPr>
              <a:t>记忆</a:t>
            </a:r>
          </a:p>
        </p:txBody>
      </p:sp>
      <p:pic>
        <p:nvPicPr>
          <p:cNvPr id="6" name="图片 5"/>
          <p:cNvPicPr>
            <a:picLocks noChangeAspect="1"/>
          </p:cNvPicPr>
          <p:nvPr/>
        </p:nvPicPr>
        <p:blipFill>
          <a:blip r:embed="rId4"/>
          <a:stretch>
            <a:fillRect/>
          </a:stretch>
        </p:blipFill>
        <p:spPr>
          <a:xfrm>
            <a:off x="7708900" y="3865880"/>
            <a:ext cx="4401185" cy="174117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8769350" cy="258445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sz="2400" b="0">
                <a:solidFill>
                  <a:schemeClr val="tx1"/>
                </a:solidFill>
                <a:latin typeface="微软雅黑" panose="020B0503020204020204" charset="-122"/>
                <a:ea typeface="微软雅黑" panose="020B0503020204020204" charset="-122"/>
                <a:cs typeface="Times New Roman" panose="02020603050405020304" charset="0"/>
                <a:sym typeface="+mn-ea"/>
              </a:rPr>
              <a:t>模型需要记忆力</a:t>
            </a:r>
          </a:p>
          <a:p>
            <a:pPr indent="0" algn="l">
              <a:buFont typeface="Arial" panose="020B0604020202020204" pitchFamily="34" charset="0"/>
              <a:buNone/>
            </a:pPr>
            <a:r>
              <a:rPr lang="zh-CN" altLang="en-US" sz="2000">
                <a:latin typeface="微软雅黑" panose="020B0503020204020204" charset="-122"/>
                <a:ea typeface="微软雅黑" panose="020B0503020204020204" charset="-122"/>
                <a:cs typeface="宋体" panose="02010600030101010101" pitchFamily="2" charset="-122"/>
                <a:sym typeface="+mn-ea"/>
              </a:rPr>
              <a:t>      循环神经网络背后的思想是利用顺序信息。在传统的神经网络中，我们假设所有输入都是</a:t>
            </a:r>
            <a:r>
              <a:rPr lang="zh-CN" altLang="en-US" sz="2000">
                <a:solidFill>
                  <a:srgbClr val="FF0000"/>
                </a:solidFill>
                <a:latin typeface="微软雅黑" panose="020B0503020204020204" charset="-122"/>
                <a:ea typeface="微软雅黑" panose="020B0503020204020204" charset="-122"/>
                <a:cs typeface="宋体" panose="02010600030101010101" pitchFamily="2" charset="-122"/>
                <a:sym typeface="+mn-ea"/>
              </a:rPr>
              <a:t>相互独立</a:t>
            </a:r>
            <a:r>
              <a:rPr lang="zh-CN" altLang="en-US" sz="2000">
                <a:latin typeface="微软雅黑" panose="020B0503020204020204" charset="-122"/>
                <a:ea typeface="微软雅黑" panose="020B0503020204020204" charset="-122"/>
                <a:cs typeface="宋体" panose="02010600030101010101" pitchFamily="2" charset="-122"/>
                <a:sym typeface="+mn-ea"/>
              </a:rPr>
              <a:t>的，因此得到</a:t>
            </a:r>
            <a:r>
              <a:rPr lang="en-US" altLang="zh-CN" sz="2000">
                <a:latin typeface="微软雅黑" panose="020B0503020204020204" charset="-122"/>
                <a:ea typeface="微软雅黑" panose="020B0503020204020204" charset="-122"/>
                <a:cs typeface="宋体" panose="02010600030101010101" pitchFamily="2" charset="-122"/>
                <a:sym typeface="+mn-ea"/>
              </a:rPr>
              <a:t>MLP</a:t>
            </a:r>
            <a:r>
              <a:rPr lang="zh-CN" altLang="en-US" sz="2000">
                <a:latin typeface="微软雅黑" panose="020B0503020204020204" charset="-122"/>
                <a:ea typeface="微软雅黑" panose="020B0503020204020204" charset="-122"/>
                <a:cs typeface="宋体" panose="02010600030101010101" pitchFamily="2" charset="-122"/>
                <a:sym typeface="+mn-ea"/>
              </a:rPr>
              <a:t>、</a:t>
            </a:r>
            <a:r>
              <a:rPr lang="en-US" altLang="zh-CN" sz="2000">
                <a:latin typeface="微软雅黑" panose="020B0503020204020204" charset="-122"/>
                <a:ea typeface="微软雅黑" panose="020B0503020204020204" charset="-122"/>
                <a:cs typeface="宋体" panose="02010600030101010101" pitchFamily="2" charset="-122"/>
                <a:sym typeface="+mn-ea"/>
              </a:rPr>
              <a:t>CNN</a:t>
            </a:r>
            <a:r>
              <a:rPr lang="zh-CN" altLang="en-US" sz="2000">
                <a:latin typeface="微软雅黑" panose="020B0503020204020204" charset="-122"/>
                <a:ea typeface="微软雅黑" panose="020B0503020204020204" charset="-122"/>
                <a:cs typeface="宋体" panose="02010600030101010101" pitchFamily="2" charset="-122"/>
                <a:sym typeface="+mn-ea"/>
              </a:rPr>
              <a:t>等网络。</a:t>
            </a:r>
            <a:r>
              <a:rPr lang="en-US" altLang="zh-CN" sz="2000">
                <a:latin typeface="微软雅黑" panose="020B0503020204020204" charset="-122"/>
                <a:ea typeface="微软雅黑" panose="020B0503020204020204" charset="-122"/>
                <a:cs typeface="宋体" panose="02010600030101010101" pitchFamily="2" charset="-122"/>
                <a:sym typeface="+mn-ea"/>
              </a:rPr>
              <a:t>RNN</a:t>
            </a:r>
            <a:r>
              <a:rPr lang="zh-CN" altLang="en-US" sz="2000">
                <a:latin typeface="微软雅黑" panose="020B0503020204020204" charset="-122"/>
                <a:ea typeface="微软雅黑" panose="020B0503020204020204" charset="-122"/>
                <a:cs typeface="宋体" panose="02010600030101010101" pitchFamily="2" charset="-122"/>
                <a:sym typeface="+mn-ea"/>
              </a:rPr>
              <a:t>假定输入是循环的，因此相当于有了</a:t>
            </a:r>
            <a:r>
              <a:rPr lang="zh-CN" altLang="en-US" sz="2000">
                <a:solidFill>
                  <a:srgbClr val="FF0000"/>
                </a:solidFill>
                <a:latin typeface="微软雅黑" panose="020B0503020204020204" charset="-122"/>
                <a:ea typeface="微软雅黑" panose="020B0503020204020204" charset="-122"/>
                <a:cs typeface="宋体" panose="02010600030101010101" pitchFamily="2" charset="-122"/>
                <a:sym typeface="+mn-ea"/>
              </a:rPr>
              <a:t>记忆功能</a:t>
            </a:r>
            <a:r>
              <a:rPr lang="zh-CN" altLang="en-US" sz="2000">
                <a:latin typeface="微软雅黑" panose="020B0503020204020204" charset="-122"/>
                <a:ea typeface="微软雅黑" panose="020B0503020204020204" charset="-122"/>
                <a:cs typeface="宋体" panose="02010600030101010101" pitchFamily="2" charset="-122"/>
                <a:sym typeface="+mn-ea"/>
              </a:rPr>
              <a:t>，在处理序列问题上非常有效。</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宋体" panose="02010600030101010101" pitchFamily="2" charset="-122"/>
              <a:sym typeface="+mn-ea"/>
            </a:endParaRPr>
          </a:p>
        </p:txBody>
      </p:sp>
      <p:pic>
        <p:nvPicPr>
          <p:cNvPr id="3" name="图片 2"/>
          <p:cNvPicPr>
            <a:picLocks noChangeAspect="1"/>
          </p:cNvPicPr>
          <p:nvPr/>
        </p:nvPicPr>
        <p:blipFill>
          <a:blip r:embed="rId3"/>
          <a:srcRect r="1320"/>
          <a:stretch>
            <a:fillRect/>
          </a:stretch>
        </p:blipFill>
        <p:spPr>
          <a:xfrm>
            <a:off x="991235" y="2669540"/>
            <a:ext cx="8213725" cy="3342640"/>
          </a:xfrm>
          <a:prstGeom prst="rect">
            <a:avLst/>
          </a:prstGeom>
        </p:spPr>
      </p:pic>
      <p:pic>
        <p:nvPicPr>
          <p:cNvPr id="5" name="图片 4"/>
          <p:cNvPicPr>
            <a:picLocks noChangeAspect="1"/>
          </p:cNvPicPr>
          <p:nvPr/>
        </p:nvPicPr>
        <p:blipFill>
          <a:blip r:embed="rId4"/>
          <a:stretch>
            <a:fillRect/>
          </a:stretch>
        </p:blipFill>
        <p:spPr>
          <a:xfrm>
            <a:off x="9636760" y="2904490"/>
            <a:ext cx="2200275" cy="21526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3"/>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8769350" cy="196850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sz="2400" b="0">
                <a:solidFill>
                  <a:schemeClr val="tx1"/>
                </a:solidFill>
                <a:latin typeface="微软雅黑" panose="020B0503020204020204" charset="-122"/>
                <a:ea typeface="微软雅黑" panose="020B0503020204020204" charset="-122"/>
                <a:cs typeface="Times New Roman" panose="02020603050405020304" charset="0"/>
                <a:sym typeface="+mn-ea"/>
              </a:rPr>
              <a:t>基本原理</a:t>
            </a:r>
          </a:p>
          <a:p>
            <a:pPr indent="0" algn="l">
              <a:buFont typeface="Arial" panose="020B0604020202020204" pitchFamily="34" charset="0"/>
              <a:buNone/>
            </a:pPr>
            <a:r>
              <a:rPr lang="zh-CN" altLang="en-US" sz="2000">
                <a:latin typeface="微软雅黑" panose="020B0503020204020204" charset="-122"/>
                <a:ea typeface="微软雅黑" panose="020B0503020204020204" charset="-122"/>
                <a:cs typeface="宋体" panose="02010600030101010101" pitchFamily="2" charset="-122"/>
                <a:sym typeface="+mn-ea"/>
              </a:rPr>
              <a:t>      </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4"/>
          <a:stretch>
            <a:fillRect/>
          </a:stretch>
        </p:blipFill>
        <p:spPr>
          <a:xfrm>
            <a:off x="7129780" y="1529080"/>
            <a:ext cx="1743075" cy="3799840"/>
          </a:xfrm>
          <a:prstGeom prst="rect">
            <a:avLst/>
          </a:prstGeom>
        </p:spPr>
      </p:pic>
      <p:graphicFrame>
        <p:nvGraphicFramePr>
          <p:cNvPr id="6" name="对象 5">
            <a:hlinkClick r:id="" action="ppaction://ole?verb=0"/>
          </p:cNvPr>
          <p:cNvGraphicFramePr>
            <a:graphicFrameLocks noChangeAspect="1"/>
          </p:cNvGraphicFramePr>
          <p:nvPr/>
        </p:nvGraphicFramePr>
        <p:xfrm>
          <a:off x="1275080" y="4740910"/>
          <a:ext cx="4954270" cy="1114425"/>
        </p:xfrm>
        <a:graphic>
          <a:graphicData uri="http://schemas.openxmlformats.org/presentationml/2006/ole">
            <mc:AlternateContent xmlns:mc="http://schemas.openxmlformats.org/markup-compatibility/2006">
              <mc:Choice xmlns:v="urn:schemas-microsoft-com:vml" Requires="v">
                <p:oleObj spid="_x0000_s3077" r:id="rId5" imgW="2145665" imgH="482600" progId="Equation.KSEE3">
                  <p:embed/>
                </p:oleObj>
              </mc:Choice>
              <mc:Fallback>
                <p:oleObj r:id="rId5" imgW="2145665" imgH="482600" progId="Equation.KSEE3">
                  <p:embed/>
                  <p:pic>
                    <p:nvPicPr>
                      <p:cNvPr id="0" name="图片 1024"/>
                      <p:cNvPicPr/>
                      <p:nvPr/>
                    </p:nvPicPr>
                    <p:blipFill>
                      <a:blip r:embed="rId6"/>
                      <a:stretch>
                        <a:fillRect/>
                      </a:stretch>
                    </p:blipFill>
                    <p:spPr>
                      <a:xfrm>
                        <a:off x="1275080" y="4740910"/>
                        <a:ext cx="4954270" cy="1114425"/>
                      </a:xfrm>
                      <a:prstGeom prst="rect">
                        <a:avLst/>
                      </a:prstGeom>
                    </p:spPr>
                  </p:pic>
                </p:oleObj>
              </mc:Fallback>
            </mc:AlternateContent>
          </a:graphicData>
        </a:graphic>
      </p:graphicFrame>
      <p:pic>
        <p:nvPicPr>
          <p:cNvPr id="10" name="图片 9"/>
          <p:cNvPicPr>
            <a:picLocks noChangeAspect="1"/>
          </p:cNvPicPr>
          <p:nvPr/>
        </p:nvPicPr>
        <p:blipFill>
          <a:blip r:embed="rId7"/>
          <a:stretch>
            <a:fillRect/>
          </a:stretch>
        </p:blipFill>
        <p:spPr>
          <a:xfrm>
            <a:off x="1275080" y="2114550"/>
            <a:ext cx="5504815" cy="2124075"/>
          </a:xfrm>
          <a:prstGeom prst="rect">
            <a:avLst/>
          </a:prstGeom>
        </p:spPr>
      </p:pic>
      <p:pic>
        <p:nvPicPr>
          <p:cNvPr id="11" name="图片 10"/>
          <p:cNvPicPr>
            <a:picLocks noChangeAspect="1"/>
          </p:cNvPicPr>
          <p:nvPr/>
        </p:nvPicPr>
        <p:blipFill>
          <a:blip r:embed="rId8"/>
          <a:stretch>
            <a:fillRect/>
          </a:stretch>
        </p:blipFill>
        <p:spPr>
          <a:xfrm>
            <a:off x="9276715" y="1753235"/>
            <a:ext cx="2249805" cy="34861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0905490" cy="636968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b="0">
                <a:latin typeface="宋体" panose="02010600030101010101" pitchFamily="2" charset="-122"/>
                <a:ea typeface="宋体" panose="02010600030101010101" pitchFamily="2" charset="-122"/>
                <a:cs typeface="宋体" panose="02010600030101010101" pitchFamily="2" charset="-122"/>
              </a:rPr>
              <a:t>传统机器学习</a:t>
            </a:r>
            <a:endParaRPr lang="zh-CN" altLang="en-US" b="0">
              <a:latin typeface="Times New Roman" panose="02020603050405020304" charset="0"/>
              <a:cs typeface="Times New Roman" panose="02020603050405020304" charset="0"/>
            </a:endParaRPr>
          </a:p>
          <a:p>
            <a:pPr indent="0">
              <a:buFont typeface="Arial" panose="020B0604020202020204" pitchFamily="34" charset="0"/>
              <a:buNone/>
            </a:pPr>
            <a:endParaRPr lang="zh-CN" sz="2800">
              <a:latin typeface="微软雅黑" panose="020B0503020204020204" charset="-122"/>
              <a:ea typeface="微软雅黑" panose="020B0503020204020204" charset="-122"/>
              <a:cs typeface="宋体" panose="02010600030101010101" pitchFamily="2" charset="-122"/>
              <a:sym typeface="+mn-ea"/>
            </a:endParaRPr>
          </a:p>
          <a:p>
            <a:pPr indent="0">
              <a:buFont typeface="Arial" panose="020B0604020202020204" pitchFamily="34" charset="0"/>
              <a:buNone/>
            </a:pPr>
            <a:r>
              <a:rPr lang="zh-CN" sz="2800">
                <a:latin typeface="微软雅黑" panose="020B0503020204020204" charset="-122"/>
                <a:ea typeface="微软雅黑" panose="020B0503020204020204" charset="-122"/>
                <a:cs typeface="宋体" panose="02010600030101010101" pitchFamily="2" charset="-122"/>
                <a:sym typeface="+mn-ea"/>
              </a:rPr>
              <a:t>传统机器学习通过数据样本采集和</a:t>
            </a:r>
            <a:r>
              <a:rPr lang="zh-CN" sz="2800">
                <a:solidFill>
                  <a:srgbClr val="FF0000"/>
                </a:solidFill>
                <a:latin typeface="微软雅黑" panose="020B0503020204020204" charset="-122"/>
                <a:ea typeface="微软雅黑" panose="020B0503020204020204" charset="-122"/>
                <a:cs typeface="宋体" panose="02010600030101010101" pitchFamily="2" charset="-122"/>
                <a:sym typeface="+mn-ea"/>
              </a:rPr>
              <a:t>人工特征工程</a:t>
            </a:r>
            <a:r>
              <a:rPr lang="zh-CN" sz="2800">
                <a:latin typeface="微软雅黑" panose="020B0503020204020204" charset="-122"/>
                <a:ea typeface="微软雅黑" panose="020B0503020204020204" charset="-122"/>
                <a:cs typeface="宋体" panose="02010600030101010101" pitchFamily="2" charset="-122"/>
                <a:sym typeface="+mn-ea"/>
              </a:rPr>
              <a:t>，辅之以相对简单的数学模型</a:t>
            </a:r>
            <a:r>
              <a:rPr lang="en-US" altLang="zh-CN" sz="2800">
                <a:latin typeface="微软雅黑" panose="020B0503020204020204" charset="-122"/>
                <a:ea typeface="微软雅黑" panose="020B0503020204020204" charset="-122"/>
                <a:cs typeface="宋体" panose="02010600030101010101" pitchFamily="2" charset="-122"/>
                <a:sym typeface="+mn-ea"/>
              </a:rPr>
              <a:t>(</a:t>
            </a:r>
            <a:r>
              <a:rPr lang="zh-CN" altLang="en-US" sz="2800">
                <a:latin typeface="微软雅黑" panose="020B0503020204020204" charset="-122"/>
                <a:ea typeface="微软雅黑" panose="020B0503020204020204" charset="-122"/>
                <a:cs typeface="宋体" panose="02010600030101010101" pitchFamily="2" charset="-122"/>
                <a:sym typeface="+mn-ea"/>
              </a:rPr>
              <a:t>如线性回归</a:t>
            </a:r>
            <a:r>
              <a:rPr lang="en-US" altLang="zh-CN" sz="2800">
                <a:latin typeface="微软雅黑" panose="020B0503020204020204" charset="-122"/>
                <a:ea typeface="微软雅黑" panose="020B0503020204020204" charset="-122"/>
                <a:cs typeface="宋体" panose="02010600030101010101" pitchFamily="2" charset="-122"/>
                <a:sym typeface="+mn-ea"/>
              </a:rPr>
              <a:t>/logistic</a:t>
            </a:r>
            <a:r>
              <a:rPr lang="zh-CN" altLang="en-US" sz="2800">
                <a:latin typeface="微软雅黑" panose="020B0503020204020204" charset="-122"/>
                <a:ea typeface="微软雅黑" panose="020B0503020204020204" charset="-122"/>
                <a:cs typeface="宋体" panose="02010600030101010101" pitchFamily="2" charset="-122"/>
                <a:sym typeface="+mn-ea"/>
              </a:rPr>
              <a:t>回归</a:t>
            </a:r>
            <a:r>
              <a:rPr lang="en-US" altLang="zh-CN" sz="2800">
                <a:latin typeface="微软雅黑" panose="020B0503020204020204" charset="-122"/>
                <a:ea typeface="微软雅黑" panose="020B0503020204020204" charset="-122"/>
                <a:cs typeface="宋体" panose="02010600030101010101" pitchFamily="2" charset="-122"/>
                <a:sym typeface="+mn-ea"/>
              </a:rPr>
              <a:t>/</a:t>
            </a:r>
            <a:r>
              <a:rPr lang="zh-CN" altLang="en-US" sz="2800">
                <a:latin typeface="微软雅黑" panose="020B0503020204020204" charset="-122"/>
                <a:ea typeface="微软雅黑" panose="020B0503020204020204" charset="-122"/>
                <a:cs typeface="宋体" panose="02010600030101010101" pitchFamily="2" charset="-122"/>
                <a:sym typeface="+mn-ea"/>
              </a:rPr>
              <a:t>决策树</a:t>
            </a:r>
            <a:r>
              <a:rPr lang="en-US" altLang="zh-CN" sz="2800">
                <a:latin typeface="微软雅黑" panose="020B0503020204020204" charset="-122"/>
                <a:ea typeface="微软雅黑" panose="020B0503020204020204" charset="-122"/>
                <a:cs typeface="宋体" panose="02010600030101010101" pitchFamily="2" charset="-122"/>
                <a:sym typeface="+mn-ea"/>
              </a:rPr>
              <a:t>/</a:t>
            </a:r>
            <a:r>
              <a:rPr lang="zh-CN" altLang="en-US" sz="2800">
                <a:latin typeface="微软雅黑" panose="020B0503020204020204" charset="-122"/>
                <a:ea typeface="微软雅黑" panose="020B0503020204020204" charset="-122"/>
                <a:cs typeface="宋体" panose="02010600030101010101" pitchFamily="2" charset="-122"/>
                <a:sym typeface="+mn-ea"/>
              </a:rPr>
              <a:t>朴素贝叶斯等</a:t>
            </a:r>
            <a:r>
              <a:rPr lang="en-US" altLang="zh-CN" sz="2800">
                <a:latin typeface="微软雅黑" panose="020B0503020204020204" charset="-122"/>
                <a:ea typeface="微软雅黑" panose="020B0503020204020204" charset="-122"/>
                <a:cs typeface="宋体" panose="02010600030101010101" pitchFamily="2" charset="-122"/>
                <a:sym typeface="+mn-ea"/>
              </a:rPr>
              <a:t>)</a:t>
            </a:r>
            <a:r>
              <a:rPr lang="zh-CN" sz="2800">
                <a:latin typeface="微软雅黑" panose="020B0503020204020204" charset="-122"/>
                <a:ea typeface="微软雅黑" panose="020B0503020204020204" charset="-122"/>
                <a:cs typeface="宋体" panose="02010600030101010101" pitchFamily="2" charset="-122"/>
                <a:sym typeface="+mn-ea"/>
              </a:rPr>
              <a:t>，实现对</a:t>
            </a:r>
            <a:r>
              <a:rPr lang="zh-CN" sz="2800">
                <a:solidFill>
                  <a:srgbClr val="FF0000"/>
                </a:solidFill>
                <a:latin typeface="微软雅黑" panose="020B0503020204020204" charset="-122"/>
                <a:ea typeface="微软雅黑" panose="020B0503020204020204" charset="-122"/>
                <a:cs typeface="宋体" panose="02010600030101010101" pitchFamily="2" charset="-122"/>
                <a:sym typeface="+mn-ea"/>
              </a:rPr>
              <a:t>数据分布规律</a:t>
            </a:r>
            <a:r>
              <a:rPr lang="zh-CN" sz="2800">
                <a:solidFill>
                  <a:schemeClr val="tx1"/>
                </a:solidFill>
                <a:latin typeface="微软雅黑" panose="020B0503020204020204" charset="-122"/>
                <a:ea typeface="微软雅黑" panose="020B0503020204020204" charset="-122"/>
                <a:cs typeface="宋体" panose="02010600030101010101" pitchFamily="2" charset="-122"/>
                <a:sym typeface="+mn-ea"/>
              </a:rPr>
              <a:t>的学习</a:t>
            </a:r>
            <a:r>
              <a:rPr lang="zh-CN" sz="2800">
                <a:latin typeface="微软雅黑" panose="020B0503020204020204" charset="-122"/>
                <a:ea typeface="微软雅黑" panose="020B0503020204020204" charset="-122"/>
                <a:cs typeface="宋体" panose="02010600030101010101" pitchFamily="2" charset="-122"/>
                <a:sym typeface="+mn-ea"/>
              </a:rPr>
              <a:t>或</a:t>
            </a:r>
            <a:r>
              <a:rPr lang="zh-CN" sz="2800">
                <a:solidFill>
                  <a:srgbClr val="FF0000"/>
                </a:solidFill>
                <a:latin typeface="微软雅黑" panose="020B0503020204020204" charset="-122"/>
                <a:ea typeface="微软雅黑" panose="020B0503020204020204" charset="-122"/>
                <a:cs typeface="宋体" panose="02010600030101010101" pitchFamily="2" charset="-122"/>
                <a:sym typeface="+mn-ea"/>
              </a:rPr>
              <a:t>客观世界规律</a:t>
            </a:r>
            <a:r>
              <a:rPr lang="zh-CN" sz="2800">
                <a:latin typeface="微软雅黑" panose="020B0503020204020204" charset="-122"/>
                <a:ea typeface="微软雅黑" panose="020B0503020204020204" charset="-122"/>
                <a:cs typeface="宋体" panose="02010600030101010101" pitchFamily="2" charset="-122"/>
                <a:sym typeface="+mn-ea"/>
              </a:rPr>
              <a:t>的建模</a:t>
            </a:r>
            <a:r>
              <a:rPr lang="zh-CN" altLang="en-US" sz="2800">
                <a:latin typeface="微软雅黑" panose="020B0503020204020204" charset="-122"/>
                <a:ea typeface="微软雅黑" panose="020B0503020204020204" charset="-122"/>
                <a:cs typeface="宋体" panose="02010600030101010101" pitchFamily="2" charset="-122"/>
                <a:sym typeface="+mn-ea"/>
              </a:rPr>
              <a:t>。</a:t>
            </a:r>
          </a:p>
          <a:p>
            <a:pPr indent="0">
              <a:buFont typeface="Arial" panose="020B0604020202020204" pitchFamily="34" charset="0"/>
              <a:buNone/>
            </a:pPr>
            <a:endParaRPr lang="zh-CN" altLang="en-US" sz="2800">
              <a:latin typeface="微软雅黑" panose="020B0503020204020204" charset="-122"/>
              <a:ea typeface="微软雅黑" panose="020B0503020204020204" charset="-122"/>
              <a:cs typeface="宋体" panose="02010600030101010101" pitchFamily="2" charset="-122"/>
              <a:sym typeface="+mn-ea"/>
            </a:endParaRPr>
          </a:p>
          <a:p>
            <a:pPr marL="457200" indent="-457200">
              <a:buFont typeface="Arial" panose="020B0604020202020204" pitchFamily="34" charset="0"/>
              <a:buChar char="•"/>
            </a:pPr>
            <a:r>
              <a:rPr lang="zh-CN" altLang="en-US" sz="2800">
                <a:latin typeface="微软雅黑" panose="020B0503020204020204" charset="-122"/>
                <a:ea typeface="微软雅黑" panose="020B0503020204020204" charset="-122"/>
                <a:cs typeface="宋体" panose="02010600030101010101" pitchFamily="2" charset="-122"/>
                <a:sym typeface="+mn-ea"/>
              </a:rPr>
              <a:t>随着数据量的提升，人工特征工程难以精准</a:t>
            </a:r>
          </a:p>
          <a:p>
            <a:pPr marL="457200" indent="-457200">
              <a:buFont typeface="Arial" panose="020B0604020202020204" pitchFamily="34" charset="0"/>
              <a:buChar char="•"/>
            </a:pPr>
            <a:r>
              <a:rPr lang="zh-CN" altLang="en-US" sz="2800">
                <a:latin typeface="微软雅黑" panose="020B0503020204020204" charset="-122"/>
                <a:ea typeface="微软雅黑" panose="020B0503020204020204" charset="-122"/>
                <a:cs typeface="宋体" panose="02010600030101010101" pitchFamily="2" charset="-122"/>
                <a:sym typeface="+mn-ea"/>
              </a:rPr>
              <a:t>模型复杂度有限，表达能力不足</a:t>
            </a:r>
          </a:p>
          <a:p>
            <a:pPr marL="457200" indent="-457200">
              <a:buFont typeface="Arial" panose="020B0604020202020204" pitchFamily="34" charset="0"/>
              <a:buChar char="•"/>
            </a:pPr>
            <a:endParaRPr lang="zh-CN" altLang="en-US" sz="2800">
              <a:latin typeface="微软雅黑" panose="020B0503020204020204" charset="-122"/>
              <a:ea typeface="微软雅黑" panose="020B0503020204020204" charset="-122"/>
              <a:cs typeface="宋体" panose="02010600030101010101" pitchFamily="2" charset="-122"/>
              <a:sym typeface="+mn-ea"/>
            </a:endParaRPr>
          </a:p>
          <a:p>
            <a:pPr marL="457200" indent="-457200">
              <a:buFont typeface="Arial" panose="020B0604020202020204" pitchFamily="34" charset="0"/>
              <a:buChar char="•"/>
            </a:pPr>
            <a:endParaRPr lang="zh-CN" altLang="en-US" sz="2800">
              <a:latin typeface="微软雅黑" panose="020B0503020204020204" charset="-122"/>
              <a:ea typeface="微软雅黑" panose="020B0503020204020204" charset="-122"/>
              <a:cs typeface="宋体" panose="02010600030101010101" pitchFamily="2" charset="-122"/>
              <a:sym typeface="+mn-ea"/>
            </a:endParaRPr>
          </a:p>
          <a:p>
            <a:pPr indent="0">
              <a:buFont typeface="Arial" panose="020B0604020202020204" pitchFamily="34" charset="0"/>
              <a:buNone/>
            </a:pPr>
            <a:r>
              <a:rPr lang="zh-CN" altLang="en-US" sz="2800">
                <a:latin typeface="微软雅黑" panose="020B0503020204020204" charset="-122"/>
                <a:ea typeface="微软雅黑" panose="020B0503020204020204" charset="-122"/>
                <a:cs typeface="宋体" panose="02010600030101010101" pitchFamily="2" charset="-122"/>
                <a:sym typeface="+mn-ea"/>
              </a:rPr>
              <a:t>由于上述问题的存在，</a:t>
            </a:r>
            <a:r>
              <a:rPr lang="en-US" altLang="zh-CN" sz="2800">
                <a:latin typeface="微软雅黑" panose="020B0503020204020204" charset="-122"/>
                <a:ea typeface="微软雅黑" panose="020B0503020204020204" charset="-122"/>
                <a:cs typeface="宋体" panose="02010600030101010101" pitchFamily="2" charset="-122"/>
                <a:sym typeface="+mn-ea"/>
              </a:rPr>
              <a:t>2000~2010</a:t>
            </a:r>
            <a:r>
              <a:rPr lang="zh-CN" altLang="en-US" sz="2800">
                <a:latin typeface="微软雅黑" panose="020B0503020204020204" charset="-122"/>
                <a:ea typeface="微软雅黑" panose="020B0503020204020204" charset="-122"/>
                <a:cs typeface="宋体" panose="02010600030101010101" pitchFamily="2" charset="-122"/>
                <a:sym typeface="+mn-ea"/>
              </a:rPr>
              <a:t>年期间，许多机器学习任务的性能很难提升，随着</a:t>
            </a:r>
            <a:r>
              <a:rPr lang="en-US" altLang="zh-CN" sz="2800">
                <a:latin typeface="微软雅黑" panose="020B0503020204020204" charset="-122"/>
                <a:ea typeface="微软雅黑" panose="020B0503020204020204" charset="-122"/>
                <a:cs typeface="宋体" panose="02010600030101010101" pitchFamily="2" charset="-122"/>
                <a:sym typeface="+mn-ea"/>
              </a:rPr>
              <a:t>2012</a:t>
            </a:r>
            <a:r>
              <a:rPr lang="zh-CN" altLang="en-US" sz="2800">
                <a:latin typeface="微软雅黑" panose="020B0503020204020204" charset="-122"/>
                <a:ea typeface="微软雅黑" panose="020B0503020204020204" charset="-122"/>
                <a:cs typeface="宋体" panose="02010600030101010101" pitchFamily="2" charset="-122"/>
                <a:sym typeface="+mn-ea"/>
              </a:rPr>
              <a:t>年深度学习技术在</a:t>
            </a:r>
            <a:r>
              <a:rPr lang="en-US" altLang="zh-CN" sz="2800">
                <a:latin typeface="微软雅黑" panose="020B0503020204020204" charset="-122"/>
                <a:ea typeface="微软雅黑" panose="020B0503020204020204" charset="-122"/>
                <a:cs typeface="宋体" panose="02010600030101010101" pitchFamily="2" charset="-122"/>
                <a:sym typeface="+mn-ea"/>
              </a:rPr>
              <a:t>ImageNet</a:t>
            </a:r>
            <a:r>
              <a:rPr lang="zh-CN" altLang="en-US" sz="2800">
                <a:latin typeface="微软雅黑" panose="020B0503020204020204" charset="-122"/>
                <a:ea typeface="微软雅黑" panose="020B0503020204020204" charset="-122"/>
                <a:cs typeface="宋体" panose="02010600030101010101" pitchFamily="2" charset="-122"/>
                <a:sym typeface="+mn-ea"/>
              </a:rPr>
              <a:t>夺冠后，这个现状才被迅速打破</a:t>
            </a:r>
          </a:p>
          <a:p>
            <a:pPr algn="l"/>
            <a:endParaRPr lang="zh-CN" altLang="en-US" sz="2800">
              <a:latin typeface="微软雅黑" panose="020B0503020204020204" charset="-122"/>
              <a:ea typeface="微软雅黑" panose="020B0503020204020204" charset="-122"/>
              <a:cs typeface="宋体" panose="02010600030101010101" pitchFamily="2" charset="-122"/>
            </a:endParaRPr>
          </a:p>
        </p:txBody>
      </p:sp>
      <p:pic>
        <p:nvPicPr>
          <p:cNvPr id="2" name="图片 1"/>
          <p:cNvPicPr>
            <a:picLocks noChangeAspect="1"/>
          </p:cNvPicPr>
          <p:nvPr/>
        </p:nvPicPr>
        <p:blipFill>
          <a:blip r:embed="rId3"/>
          <a:stretch>
            <a:fillRect/>
          </a:stretch>
        </p:blipFill>
        <p:spPr>
          <a:xfrm>
            <a:off x="8021955" y="2972435"/>
            <a:ext cx="3862070" cy="155511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8769350" cy="196850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sz="2400" b="0">
                <a:solidFill>
                  <a:schemeClr val="tx1"/>
                </a:solidFill>
                <a:latin typeface="微软雅黑" panose="020B0503020204020204" charset="-122"/>
                <a:ea typeface="微软雅黑" panose="020B0503020204020204" charset="-122"/>
                <a:cs typeface="Times New Roman" panose="02020603050405020304" charset="0"/>
                <a:sym typeface="+mn-ea"/>
              </a:rPr>
              <a:t>基本原理</a:t>
            </a:r>
          </a:p>
          <a:p>
            <a:pPr indent="0" algn="l">
              <a:buFont typeface="Arial" panose="020B0604020202020204" pitchFamily="34" charset="0"/>
              <a:buNone/>
            </a:pPr>
            <a:r>
              <a:rPr lang="zh-CN" altLang="en-US" sz="2000">
                <a:latin typeface="微软雅黑" panose="020B0503020204020204" charset="-122"/>
                <a:ea typeface="微软雅黑" panose="020B0503020204020204" charset="-122"/>
                <a:cs typeface="宋体" panose="02010600030101010101" pitchFamily="2" charset="-122"/>
                <a:sym typeface="+mn-ea"/>
              </a:rPr>
              <a:t>      </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宋体" panose="02010600030101010101" pitchFamily="2" charset="-122"/>
              <a:sym typeface="+mn-ea"/>
            </a:endParaRPr>
          </a:p>
        </p:txBody>
      </p:sp>
      <p:cxnSp>
        <p:nvCxnSpPr>
          <p:cNvPr id="25" name="直接连接符 24"/>
          <p:cNvCxnSpPr/>
          <p:nvPr/>
        </p:nvCxnSpPr>
        <p:spPr>
          <a:xfrm>
            <a:off x="5540375" y="975995"/>
            <a:ext cx="5080" cy="4905375"/>
          </a:xfrm>
          <a:prstGeom prst="line">
            <a:avLst/>
          </a:prstGeom>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226175" y="975995"/>
            <a:ext cx="4911725" cy="4154170"/>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rPr>
              <a:t>学习</a:t>
            </a:r>
            <a:r>
              <a:rPr lang="en-US" altLang="zh-CN" sz="2400">
                <a:latin typeface="微软雅黑" panose="020B0503020204020204" charset="-122"/>
                <a:ea typeface="微软雅黑" panose="020B0503020204020204" charset="-122"/>
              </a:rPr>
              <a:t>hello</a:t>
            </a:r>
            <a:r>
              <a:rPr lang="zh-CN" altLang="en-US" sz="2400">
                <a:latin typeface="微软雅黑" panose="020B0503020204020204" charset="-122"/>
                <a:ea typeface="微软雅黑" panose="020B0503020204020204" charset="-122"/>
              </a:rPr>
              <a:t>：</a:t>
            </a:r>
          </a:p>
          <a:p>
            <a:r>
              <a:rPr lang="en-US" altLang="zh-CN" sz="2400">
                <a:latin typeface="微软雅黑" panose="020B0503020204020204" charset="-122"/>
                <a:ea typeface="微软雅黑" panose="020B0503020204020204" charset="-122"/>
              </a:rPr>
              <a:t>h =&gt; e</a:t>
            </a:r>
          </a:p>
          <a:p>
            <a:r>
              <a:rPr lang="en-US" altLang="zh-CN" sz="2400">
                <a:latin typeface="微软雅黑" panose="020B0503020204020204" charset="-122"/>
                <a:ea typeface="微软雅黑" panose="020B0503020204020204" charset="-122"/>
              </a:rPr>
              <a:t>e =&gt; l</a:t>
            </a:r>
          </a:p>
          <a:p>
            <a:r>
              <a:rPr lang="en-US" altLang="zh-CN" sz="2400">
                <a:latin typeface="微软雅黑" panose="020B0503020204020204" charset="-122"/>
                <a:ea typeface="微软雅黑" panose="020B0503020204020204" charset="-122"/>
              </a:rPr>
              <a:t>l =&gt; l</a:t>
            </a:r>
          </a:p>
          <a:p>
            <a:r>
              <a:rPr lang="en-US" altLang="zh-CN" sz="2400">
                <a:latin typeface="微软雅黑" panose="020B0503020204020204" charset="-122"/>
                <a:ea typeface="微软雅黑" panose="020B0503020204020204" charset="-122"/>
              </a:rPr>
              <a:t>l =&gt; o</a:t>
            </a:r>
          </a:p>
          <a:p>
            <a:endParaRPr lang="en-US" altLang="zh-CN" sz="2400">
              <a:latin typeface="微软雅黑" panose="020B0503020204020204" charset="-122"/>
              <a:ea typeface="微软雅黑" panose="020B0503020204020204" charset="-122"/>
            </a:endParaRPr>
          </a:p>
          <a:p>
            <a:r>
              <a:rPr lang="en-US" altLang="zh-CN" sz="2400">
                <a:latin typeface="微软雅黑" panose="020B0503020204020204" charset="-122"/>
                <a:ea typeface="微软雅黑" panose="020B0503020204020204" charset="-122"/>
              </a:rPr>
              <a:t>batch_size</a:t>
            </a:r>
          </a:p>
          <a:p>
            <a:r>
              <a:rPr lang="en-US" altLang="zh-CN" sz="2400">
                <a:latin typeface="微软雅黑" panose="020B0503020204020204" charset="-122"/>
                <a:ea typeface="微软雅黑" panose="020B0503020204020204" charset="-122"/>
              </a:rPr>
              <a:t>num_step</a:t>
            </a:r>
          </a:p>
          <a:p>
            <a:r>
              <a:rPr lang="en-US" altLang="zh-CN" sz="2400">
                <a:latin typeface="微软雅黑" panose="020B0503020204020204" charset="-122"/>
                <a:ea typeface="微软雅黑" panose="020B0503020204020204" charset="-122"/>
              </a:rPr>
              <a:t>sequence_padding</a:t>
            </a:r>
          </a:p>
          <a:p>
            <a:endParaRPr lang="en-US" altLang="zh-CN" sz="2400">
              <a:latin typeface="微软雅黑" panose="020B0503020204020204" charset="-122"/>
              <a:ea typeface="微软雅黑" panose="020B0503020204020204" charset="-122"/>
            </a:endParaRPr>
          </a:p>
          <a:p>
            <a:r>
              <a:rPr lang="zh-CN" altLang="en-US" sz="2400">
                <a:latin typeface="微软雅黑" panose="020B0503020204020204" charset="-122"/>
                <a:ea typeface="微软雅黑" panose="020B0503020204020204" charset="-122"/>
              </a:rPr>
              <a:t>思考：采用字符级</a:t>
            </a:r>
            <a:r>
              <a:rPr lang="en-US" altLang="zh-CN" sz="2400">
                <a:latin typeface="微软雅黑" panose="020B0503020204020204" charset="-122"/>
                <a:ea typeface="微软雅黑" panose="020B0503020204020204" charset="-122"/>
              </a:rPr>
              <a:t>/</a:t>
            </a:r>
            <a:r>
              <a:rPr lang="zh-CN" altLang="en-US" sz="2400">
                <a:latin typeface="微软雅黑" panose="020B0503020204020204" charset="-122"/>
                <a:ea typeface="微软雅黑" panose="020B0503020204020204" charset="-122"/>
              </a:rPr>
              <a:t>单词级的不同点？</a:t>
            </a:r>
            <a:endParaRPr lang="en-US" altLang="zh-CN" sz="240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3"/>
          <a:stretch>
            <a:fillRect/>
          </a:stretch>
        </p:blipFill>
        <p:spPr>
          <a:xfrm>
            <a:off x="1144270" y="1638935"/>
            <a:ext cx="3956685" cy="44551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8769350" cy="196850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sz="2400" b="0">
                <a:solidFill>
                  <a:schemeClr val="tx1"/>
                </a:solidFill>
                <a:latin typeface="微软雅黑" panose="020B0503020204020204" charset="-122"/>
                <a:ea typeface="微软雅黑" panose="020B0503020204020204" charset="-122"/>
                <a:cs typeface="Times New Roman" panose="02020603050405020304" charset="0"/>
                <a:sym typeface="+mn-ea"/>
              </a:rPr>
              <a:t>基本应用</a:t>
            </a:r>
          </a:p>
          <a:p>
            <a:pPr indent="0" algn="l">
              <a:buFont typeface="Arial" panose="020B0604020202020204" pitchFamily="34" charset="0"/>
              <a:buNone/>
            </a:pPr>
            <a:r>
              <a:rPr lang="zh-CN" altLang="en-US" sz="2000">
                <a:latin typeface="微软雅黑" panose="020B0503020204020204" charset="-122"/>
                <a:ea typeface="微软雅黑" panose="020B0503020204020204" charset="-122"/>
                <a:cs typeface="宋体" panose="02010600030101010101" pitchFamily="2" charset="-122"/>
                <a:sym typeface="+mn-ea"/>
              </a:rPr>
              <a:t>      </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宋体" panose="02010600030101010101" pitchFamily="2" charset="-122"/>
              <a:sym typeface="+mn-ea"/>
            </a:endParaRPr>
          </a:p>
        </p:txBody>
      </p:sp>
      <p:pic>
        <p:nvPicPr>
          <p:cNvPr id="3" name="图片 2"/>
          <p:cNvPicPr>
            <a:picLocks noChangeAspect="1"/>
          </p:cNvPicPr>
          <p:nvPr/>
        </p:nvPicPr>
        <p:blipFill>
          <a:blip r:embed="rId3"/>
          <a:stretch>
            <a:fillRect/>
          </a:stretch>
        </p:blipFill>
        <p:spPr>
          <a:xfrm>
            <a:off x="1279525" y="1717675"/>
            <a:ext cx="8244840" cy="2774315"/>
          </a:xfrm>
          <a:prstGeom prst="rect">
            <a:avLst/>
          </a:prstGeom>
        </p:spPr>
      </p:pic>
      <p:sp>
        <p:nvSpPr>
          <p:cNvPr id="4" name="文本框 3"/>
          <p:cNvSpPr txBox="1"/>
          <p:nvPr/>
        </p:nvSpPr>
        <p:spPr>
          <a:xfrm>
            <a:off x="1141730" y="4592320"/>
            <a:ext cx="8208645" cy="460375"/>
          </a:xfrm>
          <a:prstGeom prst="rect">
            <a:avLst/>
          </a:prstGeom>
          <a:noFill/>
        </p:spPr>
        <p:txBody>
          <a:bodyPr wrap="square" rtlCol="0" anchor="t">
            <a:spAutoFit/>
          </a:bodyPr>
          <a:lstStyle/>
          <a:p>
            <a:r>
              <a:rPr lang="en-US" altLang="zh-CN" sz="2400">
                <a:latin typeface="微软雅黑" panose="020B0503020204020204" charset="-122"/>
                <a:ea typeface="微软雅黑" panose="020B0503020204020204" charset="-122"/>
              </a:rPr>
              <a:t>  RNN </a:t>
            </a:r>
            <a:r>
              <a:rPr lang="zh-CN" altLang="en-US" sz="2400">
                <a:latin typeface="微软雅黑" panose="020B0503020204020204" charset="-122"/>
                <a:ea typeface="微软雅黑" panose="020B0503020204020204" charset="-122"/>
              </a:rPr>
              <a:t>、 图片标注 、 情感分类 、 机器翻译 、 视频标记</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8769350" cy="196850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400" b="0">
                <a:solidFill>
                  <a:schemeClr val="tx1"/>
                </a:solidFill>
                <a:latin typeface="微软雅黑" panose="020B0503020204020204" charset="-122"/>
                <a:ea typeface="微软雅黑" panose="020B0503020204020204" charset="-122"/>
                <a:cs typeface="Times New Roman" panose="02020603050405020304" charset="0"/>
                <a:sym typeface="+mn-ea"/>
              </a:rPr>
              <a:t>RNN</a:t>
            </a:r>
            <a:r>
              <a:rPr lang="zh-CN" altLang="en-US" sz="2400" b="0">
                <a:solidFill>
                  <a:schemeClr val="tx1"/>
                </a:solidFill>
                <a:latin typeface="微软雅黑" panose="020B0503020204020204" charset="-122"/>
                <a:ea typeface="微软雅黑" panose="020B0503020204020204" charset="-122"/>
                <a:cs typeface="Times New Roman" panose="02020603050405020304" charset="0"/>
                <a:sym typeface="+mn-ea"/>
              </a:rPr>
              <a:t>的缺陷</a:t>
            </a:r>
          </a:p>
          <a:p>
            <a:pPr indent="0" algn="l">
              <a:buFont typeface="Arial" panose="020B0604020202020204" pitchFamily="34" charset="0"/>
              <a:buNone/>
            </a:pPr>
            <a:r>
              <a:rPr lang="zh-CN" altLang="en-US" sz="2000">
                <a:latin typeface="微软雅黑" panose="020B0503020204020204" charset="-122"/>
                <a:ea typeface="微软雅黑" panose="020B0503020204020204" charset="-122"/>
                <a:cs typeface="宋体" panose="02010600030101010101" pitchFamily="2" charset="-122"/>
                <a:sym typeface="+mn-ea"/>
              </a:rPr>
              <a:t>      </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5872480" y="1883410"/>
            <a:ext cx="4949190" cy="2366645"/>
          </a:xfrm>
          <a:prstGeom prst="rect">
            <a:avLst/>
          </a:prstGeom>
        </p:spPr>
      </p:pic>
      <p:pic>
        <p:nvPicPr>
          <p:cNvPr id="5" name="图片 4"/>
          <p:cNvPicPr>
            <a:picLocks noChangeAspect="1"/>
          </p:cNvPicPr>
          <p:nvPr/>
        </p:nvPicPr>
        <p:blipFill>
          <a:blip r:embed="rId4"/>
          <a:stretch>
            <a:fillRect/>
          </a:stretch>
        </p:blipFill>
        <p:spPr>
          <a:xfrm>
            <a:off x="1130300" y="1786255"/>
            <a:ext cx="4809490" cy="2561590"/>
          </a:xfrm>
          <a:prstGeom prst="rect">
            <a:avLst/>
          </a:prstGeom>
        </p:spPr>
      </p:pic>
      <p:sp>
        <p:nvSpPr>
          <p:cNvPr id="6" name="文本框 5"/>
          <p:cNvSpPr txBox="1"/>
          <p:nvPr/>
        </p:nvSpPr>
        <p:spPr>
          <a:xfrm>
            <a:off x="1183005" y="4592320"/>
            <a:ext cx="8167370" cy="829945"/>
          </a:xfrm>
          <a:prstGeom prst="rect">
            <a:avLst/>
          </a:prstGeom>
          <a:noFill/>
        </p:spPr>
        <p:txBody>
          <a:bodyPr wrap="square" rtlCol="0" anchor="t">
            <a:spAutoFit/>
          </a:bodyPr>
          <a:lstStyle/>
          <a:p>
            <a:r>
              <a:rPr lang="zh-CN" altLang="en-US" sz="2400">
                <a:latin typeface="微软雅黑" panose="020B0503020204020204" charset="-122"/>
                <a:ea typeface="微软雅黑" panose="020B0503020204020204" charset="-122"/>
              </a:rPr>
              <a:t>思考：为什么在</a:t>
            </a:r>
            <a:r>
              <a:rPr lang="en-US" altLang="zh-CN" sz="2400">
                <a:latin typeface="微软雅黑" panose="020B0503020204020204" charset="-122"/>
                <a:ea typeface="微软雅黑" panose="020B0503020204020204" charset="-122"/>
              </a:rPr>
              <a:t>RNN</a:t>
            </a:r>
            <a:r>
              <a:rPr lang="zh-CN" altLang="en-US" sz="2400">
                <a:latin typeface="微软雅黑" panose="020B0503020204020204" charset="-122"/>
                <a:ea typeface="微软雅黑" panose="020B0503020204020204" charset="-122"/>
              </a:rPr>
              <a:t>中会有这样的缺陷？</a:t>
            </a:r>
          </a:p>
          <a:p>
            <a:r>
              <a:rPr lang="zh-CN" altLang="en-US" sz="2400">
                <a:latin typeface="微软雅黑" panose="020B0503020204020204" charset="-122"/>
                <a:ea typeface="微软雅黑" panose="020B0503020204020204" charset="-122"/>
              </a:rPr>
              <a:t>为什么在</a:t>
            </a:r>
            <a:r>
              <a:rPr lang="en-US" altLang="zh-CN" sz="2400">
                <a:latin typeface="微软雅黑" panose="020B0503020204020204" charset="-122"/>
                <a:ea typeface="微软雅黑" panose="020B0503020204020204" charset="-122"/>
              </a:rPr>
              <a:t>CNN</a:t>
            </a:r>
            <a:r>
              <a:rPr lang="zh-CN" altLang="en-US" sz="2400">
                <a:latin typeface="微软雅黑" panose="020B0503020204020204" charset="-122"/>
                <a:ea typeface="微软雅黑" panose="020B0503020204020204" charset="-122"/>
              </a:rPr>
              <a:t>中没有呢？</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8769350" cy="196850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400" b="0">
                <a:solidFill>
                  <a:schemeClr val="tx1"/>
                </a:solidFill>
                <a:latin typeface="微软雅黑" panose="020B0503020204020204" charset="-122"/>
                <a:ea typeface="微软雅黑" panose="020B0503020204020204" charset="-122"/>
                <a:cs typeface="Times New Roman" panose="02020603050405020304" charset="0"/>
                <a:sym typeface="+mn-ea"/>
              </a:rPr>
              <a:t>RNN</a:t>
            </a:r>
            <a:r>
              <a:rPr lang="zh-CN" altLang="en-US" sz="2400" b="0">
                <a:solidFill>
                  <a:schemeClr val="tx1"/>
                </a:solidFill>
                <a:latin typeface="微软雅黑" panose="020B0503020204020204" charset="-122"/>
                <a:ea typeface="微软雅黑" panose="020B0503020204020204" charset="-122"/>
                <a:cs typeface="Times New Roman" panose="02020603050405020304" charset="0"/>
                <a:sym typeface="+mn-ea"/>
              </a:rPr>
              <a:t>的缺陷</a:t>
            </a:r>
          </a:p>
          <a:p>
            <a:pPr indent="0" algn="l">
              <a:buFont typeface="Arial" panose="020B0604020202020204" pitchFamily="34" charset="0"/>
              <a:buNone/>
            </a:pPr>
            <a:r>
              <a:rPr lang="zh-CN" altLang="en-US" sz="2000">
                <a:latin typeface="微软雅黑" panose="020B0503020204020204" charset="-122"/>
                <a:ea typeface="微软雅黑" panose="020B0503020204020204" charset="-122"/>
                <a:cs typeface="宋体" panose="02010600030101010101" pitchFamily="2" charset="-122"/>
                <a:sym typeface="+mn-ea"/>
              </a:rPr>
              <a:t>      类比</a:t>
            </a:r>
            <a:r>
              <a:rPr lang="en-US" altLang="zh-CN" sz="2000">
                <a:latin typeface="微软雅黑" panose="020B0503020204020204" charset="-122"/>
                <a:ea typeface="微软雅黑" panose="020B0503020204020204" charset="-122"/>
                <a:cs typeface="宋体" panose="02010600030101010101" pitchFamily="2" charset="-122"/>
                <a:sym typeface="+mn-ea"/>
              </a:rPr>
              <a:t>resnet</a:t>
            </a:r>
            <a:r>
              <a:rPr lang="zh-CN" altLang="en-US" sz="2000">
                <a:latin typeface="微软雅黑" panose="020B0503020204020204" charset="-122"/>
                <a:ea typeface="微软雅黑" panose="020B0503020204020204" charset="-122"/>
                <a:cs typeface="宋体" panose="02010600030101010101" pitchFamily="2" charset="-122"/>
                <a:sym typeface="+mn-ea"/>
              </a:rPr>
              <a:t>，是如何解决这个问题的？</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宋体" panose="02010600030101010101" pitchFamily="2" charset="-122"/>
              <a:sym typeface="+mn-ea"/>
            </a:endParaRPr>
          </a:p>
        </p:txBody>
      </p:sp>
      <p:pic>
        <p:nvPicPr>
          <p:cNvPr id="10" name="图片 9"/>
          <p:cNvPicPr>
            <a:picLocks noChangeAspect="1"/>
          </p:cNvPicPr>
          <p:nvPr/>
        </p:nvPicPr>
        <p:blipFill>
          <a:blip r:embed="rId3"/>
          <a:stretch>
            <a:fillRect/>
          </a:stretch>
        </p:blipFill>
        <p:spPr>
          <a:xfrm>
            <a:off x="5798820" y="1255395"/>
            <a:ext cx="5504815" cy="2124075"/>
          </a:xfrm>
          <a:prstGeom prst="rect">
            <a:avLst/>
          </a:prstGeom>
        </p:spPr>
      </p:pic>
      <p:pic>
        <p:nvPicPr>
          <p:cNvPr id="3" name="图片 2"/>
          <p:cNvPicPr>
            <a:picLocks noChangeAspect="1"/>
          </p:cNvPicPr>
          <p:nvPr/>
        </p:nvPicPr>
        <p:blipFill>
          <a:blip r:embed="rId4"/>
          <a:srcRect l="9014" t="17903" r="8383" b="3835"/>
          <a:stretch>
            <a:fillRect/>
          </a:stretch>
        </p:blipFill>
        <p:spPr>
          <a:xfrm>
            <a:off x="6931025" y="3500120"/>
            <a:ext cx="3241040" cy="2578735"/>
          </a:xfrm>
          <a:prstGeom prst="rect">
            <a:avLst/>
          </a:prstGeom>
        </p:spPr>
      </p:pic>
      <p:pic>
        <p:nvPicPr>
          <p:cNvPr id="4" name="图片 3"/>
          <p:cNvPicPr>
            <a:picLocks noChangeAspect="1"/>
          </p:cNvPicPr>
          <p:nvPr/>
        </p:nvPicPr>
        <p:blipFill>
          <a:blip r:embed="rId5"/>
          <a:stretch>
            <a:fillRect/>
          </a:stretch>
        </p:blipFill>
        <p:spPr>
          <a:xfrm>
            <a:off x="1074420" y="2604135"/>
            <a:ext cx="4314190" cy="2561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9392920" cy="258445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400" b="0">
                <a:solidFill>
                  <a:schemeClr val="tx1"/>
                </a:solidFill>
                <a:latin typeface="微软雅黑" panose="020B0503020204020204" charset="-122"/>
                <a:ea typeface="微软雅黑" panose="020B0503020204020204" charset="-122"/>
                <a:cs typeface="Times New Roman" panose="02020603050405020304" charset="0"/>
                <a:sym typeface="+mn-ea"/>
              </a:rPr>
              <a:t>lstm(long short-time memory)</a:t>
            </a:r>
          </a:p>
          <a:p>
            <a:pPr indent="0" algn="l">
              <a:buFont typeface="Arial" panose="020B0604020202020204" pitchFamily="34" charset="0"/>
              <a:buNone/>
            </a:pPr>
            <a:r>
              <a:rPr lang="zh-CN" altLang="en-US" sz="2000">
                <a:latin typeface="微软雅黑" panose="020B0503020204020204" charset="-122"/>
                <a:ea typeface="微软雅黑" panose="020B0503020204020204" charset="-122"/>
                <a:cs typeface="宋体" panose="02010600030101010101" pitchFamily="2" charset="-122"/>
                <a:sym typeface="+mn-ea"/>
              </a:rPr>
              <a:t>      </a:t>
            </a:r>
            <a:r>
              <a:rPr lang="en-US" altLang="zh-CN" sz="2000">
                <a:latin typeface="微软雅黑" panose="020B0503020204020204" charset="-122"/>
                <a:ea typeface="微软雅黑" panose="020B0503020204020204" charset="-122"/>
                <a:cs typeface="宋体" panose="02010600030101010101" pitchFamily="2" charset="-122"/>
                <a:sym typeface="+mn-ea"/>
              </a:rPr>
              <a:t>lstm</a:t>
            </a:r>
            <a:r>
              <a:rPr lang="zh-CN" altLang="en-US" sz="2000">
                <a:latin typeface="微软雅黑" panose="020B0503020204020204" charset="-122"/>
                <a:ea typeface="微软雅黑" panose="020B0503020204020204" charset="-122"/>
                <a:cs typeface="宋体" panose="02010600030101010101" pitchFamily="2" charset="-122"/>
                <a:sym typeface="+mn-ea"/>
              </a:rPr>
              <a:t>是一种特殊的</a:t>
            </a:r>
            <a:r>
              <a:rPr lang="en-US" altLang="zh-CN" sz="2000">
                <a:latin typeface="微软雅黑" panose="020B0503020204020204" charset="-122"/>
                <a:ea typeface="微软雅黑" panose="020B0503020204020204" charset="-122"/>
                <a:cs typeface="宋体" panose="02010600030101010101" pitchFamily="2" charset="-122"/>
                <a:sym typeface="+mn-ea"/>
              </a:rPr>
              <a:t>RNN</a:t>
            </a:r>
            <a:r>
              <a:rPr lang="zh-CN" altLang="en-US" sz="2000">
                <a:latin typeface="微软雅黑" panose="020B0503020204020204" charset="-122"/>
                <a:ea typeface="微软雅黑" panose="020B0503020204020204" charset="-122"/>
                <a:cs typeface="宋体" panose="02010600030101010101" pitchFamily="2" charset="-122"/>
                <a:sym typeface="+mn-ea"/>
              </a:rPr>
              <a:t>。</a:t>
            </a:r>
            <a:r>
              <a:rPr lang="en-US" altLang="zh-CN" sz="2000">
                <a:latin typeface="微软雅黑" panose="020B0503020204020204" charset="-122"/>
                <a:ea typeface="微软雅黑" panose="020B0503020204020204" charset="-122"/>
                <a:cs typeface="宋体" panose="02010600030101010101" pitchFamily="2" charset="-122"/>
                <a:sym typeface="+mn-ea"/>
              </a:rPr>
              <a:t>lstm</a:t>
            </a:r>
            <a:r>
              <a:rPr lang="zh-CN" altLang="en-US" sz="2000">
                <a:latin typeface="微软雅黑" panose="020B0503020204020204" charset="-122"/>
                <a:ea typeface="微软雅黑" panose="020B0503020204020204" charset="-122"/>
                <a:cs typeface="宋体" panose="02010600030101010101" pitchFamily="2" charset="-122"/>
                <a:sym typeface="+mn-ea"/>
              </a:rPr>
              <a:t>单元如下图所示，需要注意的是，实际上单层</a:t>
            </a:r>
            <a:r>
              <a:rPr lang="en-US" altLang="zh-CN" sz="2000">
                <a:latin typeface="微软雅黑" panose="020B0503020204020204" charset="-122"/>
                <a:ea typeface="微软雅黑" panose="020B0503020204020204" charset="-122"/>
                <a:cs typeface="宋体" panose="02010600030101010101" pitchFamily="2" charset="-122"/>
                <a:sym typeface="+mn-ea"/>
              </a:rPr>
              <a:t>lstm</a:t>
            </a:r>
            <a:r>
              <a:rPr lang="zh-CN" altLang="en-US" sz="2000">
                <a:latin typeface="微软雅黑" panose="020B0503020204020204" charset="-122"/>
                <a:ea typeface="微软雅黑" panose="020B0503020204020204" charset="-122"/>
                <a:cs typeface="宋体" panose="02010600030101010101" pitchFamily="2" charset="-122"/>
                <a:sym typeface="+mn-ea"/>
              </a:rPr>
              <a:t>只有一个</a:t>
            </a:r>
            <a:r>
              <a:rPr lang="en-US" altLang="zh-CN" sz="2000">
                <a:latin typeface="微软雅黑" panose="020B0503020204020204" charset="-122"/>
                <a:ea typeface="微软雅黑" panose="020B0503020204020204" charset="-122"/>
                <a:cs typeface="宋体" panose="02010600030101010101" pitchFamily="2" charset="-122"/>
                <a:sym typeface="+mn-ea"/>
              </a:rPr>
              <a:t>lstm</a:t>
            </a:r>
            <a:r>
              <a:rPr lang="zh-CN" altLang="en-US" sz="2000">
                <a:latin typeface="微软雅黑" panose="020B0503020204020204" charset="-122"/>
                <a:ea typeface="微软雅黑" panose="020B0503020204020204" charset="-122"/>
                <a:cs typeface="宋体" panose="02010600030101010101" pitchFamily="2" charset="-122"/>
                <a:sym typeface="+mn-ea"/>
              </a:rPr>
              <a:t>单元，</a:t>
            </a:r>
            <a:r>
              <a:rPr lang="zh-CN" altLang="en-US" sz="2000">
                <a:solidFill>
                  <a:srgbClr val="FF0000"/>
                </a:solidFill>
                <a:latin typeface="微软雅黑" panose="020B0503020204020204" charset="-122"/>
                <a:ea typeface="微软雅黑" panose="020B0503020204020204" charset="-122"/>
                <a:cs typeface="宋体" panose="02010600030101010101" pitchFamily="2" charset="-122"/>
                <a:sym typeface="+mn-ea"/>
              </a:rPr>
              <a:t>展开是虚拟的，每一个时间步参数是共享的</a:t>
            </a:r>
            <a:r>
              <a:rPr lang="zh-CN" altLang="en-US" sz="2000">
                <a:latin typeface="微软雅黑" panose="020B0503020204020204" charset="-122"/>
                <a:ea typeface="微软雅黑" panose="020B0503020204020204" charset="-122"/>
                <a:cs typeface="宋体" panose="02010600030101010101" pitchFamily="2" charset="-122"/>
                <a:sym typeface="+mn-ea"/>
              </a:rPr>
              <a:t>。不像</a:t>
            </a:r>
            <a:r>
              <a:rPr lang="en-US" altLang="zh-CN" sz="2000">
                <a:latin typeface="微软雅黑" panose="020B0503020204020204" charset="-122"/>
                <a:ea typeface="微软雅黑" panose="020B0503020204020204" charset="-122"/>
                <a:cs typeface="宋体" panose="02010600030101010101" pitchFamily="2" charset="-122"/>
                <a:sym typeface="+mn-ea"/>
              </a:rPr>
              <a:t>RNN</a:t>
            </a:r>
            <a:r>
              <a:rPr lang="zh-CN" altLang="en-US" sz="2000">
                <a:latin typeface="微软雅黑" panose="020B0503020204020204" charset="-122"/>
                <a:ea typeface="微软雅黑" panose="020B0503020204020204" charset="-122"/>
                <a:cs typeface="宋体" panose="02010600030101010101" pitchFamily="2" charset="-122"/>
                <a:sym typeface="+mn-ea"/>
              </a:rPr>
              <a:t>，</a:t>
            </a:r>
            <a:r>
              <a:rPr lang="en-US" altLang="zh-CN" sz="2000">
                <a:latin typeface="微软雅黑" panose="020B0503020204020204" charset="-122"/>
                <a:ea typeface="微软雅黑" panose="020B0503020204020204" charset="-122"/>
                <a:cs typeface="宋体" panose="02010600030101010101" pitchFamily="2" charset="-122"/>
                <a:sym typeface="+mn-ea"/>
              </a:rPr>
              <a:t>lstm</a:t>
            </a:r>
            <a:r>
              <a:rPr lang="zh-CN" altLang="en-US" sz="2000">
                <a:latin typeface="微软雅黑" panose="020B0503020204020204" charset="-122"/>
                <a:ea typeface="微软雅黑" panose="020B0503020204020204" charset="-122"/>
                <a:cs typeface="宋体" panose="02010600030101010101" pitchFamily="2" charset="-122"/>
                <a:sym typeface="+mn-ea"/>
              </a:rPr>
              <a:t>有两个隐状态。</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1091565" y="2596515"/>
            <a:ext cx="7276465" cy="27711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3"/>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9392920" cy="196850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400" b="0">
                <a:solidFill>
                  <a:schemeClr val="tx1"/>
                </a:solidFill>
                <a:latin typeface="微软雅黑" panose="020B0503020204020204" charset="-122"/>
                <a:ea typeface="微软雅黑" panose="020B0503020204020204" charset="-122"/>
                <a:cs typeface="Times New Roman" panose="02020603050405020304" charset="0"/>
                <a:sym typeface="+mn-ea"/>
              </a:rPr>
              <a:t>lstm(long short-time memory)</a:t>
            </a:r>
          </a:p>
          <a:p>
            <a:pPr indent="0" algn="l">
              <a:buFont typeface="Arial" panose="020B0604020202020204" pitchFamily="34" charset="0"/>
              <a:buNone/>
            </a:pPr>
            <a:r>
              <a:rPr lang="zh-CN" altLang="en-US" sz="2000">
                <a:latin typeface="微软雅黑" panose="020B0503020204020204" charset="-122"/>
                <a:ea typeface="微软雅黑" panose="020B0503020204020204" charset="-122"/>
                <a:cs typeface="宋体" panose="02010600030101010101" pitchFamily="2" charset="-122"/>
                <a:sym typeface="+mn-ea"/>
              </a:rPr>
              <a:t>      </a:t>
            </a:r>
            <a:r>
              <a:rPr lang="en-US" altLang="zh-CN" sz="2000">
                <a:latin typeface="微软雅黑" panose="020B0503020204020204" charset="-122"/>
                <a:ea typeface="微软雅黑" panose="020B0503020204020204" charset="-122"/>
                <a:cs typeface="宋体" panose="02010600030101010101" pitchFamily="2" charset="-122"/>
                <a:sym typeface="+mn-ea"/>
              </a:rPr>
              <a:t>lstm</a:t>
            </a:r>
            <a:r>
              <a:rPr lang="zh-CN" altLang="en-US" sz="2000">
                <a:latin typeface="微软雅黑" panose="020B0503020204020204" charset="-122"/>
                <a:ea typeface="微软雅黑" panose="020B0503020204020204" charset="-122"/>
                <a:cs typeface="宋体" panose="02010600030101010101" pitchFamily="2" charset="-122"/>
                <a:sym typeface="+mn-ea"/>
              </a:rPr>
              <a:t>在常见的资料中都非常难以理解，实际上以矩阵的思路去看它并不难。</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4"/>
          <a:srcRect l="23850" r="21651"/>
          <a:stretch>
            <a:fillRect/>
          </a:stretch>
        </p:blipFill>
        <p:spPr>
          <a:xfrm>
            <a:off x="6626860" y="1931035"/>
            <a:ext cx="3965575" cy="2771140"/>
          </a:xfrm>
          <a:prstGeom prst="rect">
            <a:avLst/>
          </a:prstGeom>
        </p:spPr>
      </p:pic>
      <p:sp>
        <p:nvSpPr>
          <p:cNvPr id="3" name="圆角矩形 2"/>
          <p:cNvSpPr/>
          <p:nvPr/>
        </p:nvSpPr>
        <p:spPr>
          <a:xfrm>
            <a:off x="1137285" y="2288540"/>
            <a:ext cx="944880" cy="36976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4n*2n</a:t>
            </a:r>
          </a:p>
        </p:txBody>
      </p:sp>
      <p:sp>
        <p:nvSpPr>
          <p:cNvPr id="4" name="圆角矩形 3"/>
          <p:cNvSpPr/>
          <p:nvPr/>
        </p:nvSpPr>
        <p:spPr>
          <a:xfrm>
            <a:off x="2460625" y="2288540"/>
            <a:ext cx="194310" cy="8420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a:t>
            </a:r>
          </a:p>
        </p:txBody>
      </p:sp>
      <p:sp>
        <p:nvSpPr>
          <p:cNvPr id="5" name="圆角矩形 4"/>
          <p:cNvSpPr/>
          <p:nvPr/>
        </p:nvSpPr>
        <p:spPr>
          <a:xfrm>
            <a:off x="2460625" y="3258820"/>
            <a:ext cx="194310" cy="8407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a:t>
            </a:r>
          </a:p>
        </p:txBody>
      </p:sp>
      <p:sp>
        <p:nvSpPr>
          <p:cNvPr id="192" name=" 192"/>
          <p:cNvSpPr/>
          <p:nvPr/>
        </p:nvSpPr>
        <p:spPr>
          <a:xfrm>
            <a:off x="2228850" y="4099560"/>
            <a:ext cx="85090" cy="7620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0" name=" 220"/>
          <p:cNvSpPr/>
          <p:nvPr/>
        </p:nvSpPr>
        <p:spPr>
          <a:xfrm>
            <a:off x="3024505" y="4130675"/>
            <a:ext cx="514350" cy="20193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1" name="圆角矩形 10"/>
          <p:cNvSpPr/>
          <p:nvPr/>
        </p:nvSpPr>
        <p:spPr>
          <a:xfrm>
            <a:off x="3859530" y="2288540"/>
            <a:ext cx="194310" cy="8420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a:t>
            </a:r>
          </a:p>
        </p:txBody>
      </p:sp>
      <p:sp>
        <p:nvSpPr>
          <p:cNvPr id="12" name="圆角矩形 11"/>
          <p:cNvSpPr/>
          <p:nvPr/>
        </p:nvSpPr>
        <p:spPr>
          <a:xfrm>
            <a:off x="3859530" y="3258820"/>
            <a:ext cx="194310" cy="8407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a:t>
            </a:r>
          </a:p>
        </p:txBody>
      </p:sp>
      <p:sp>
        <p:nvSpPr>
          <p:cNvPr id="13" name="圆角矩形 12"/>
          <p:cNvSpPr/>
          <p:nvPr/>
        </p:nvSpPr>
        <p:spPr>
          <a:xfrm>
            <a:off x="3867785" y="4175125"/>
            <a:ext cx="194310" cy="8420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a:t>
            </a:r>
          </a:p>
        </p:txBody>
      </p:sp>
      <p:sp>
        <p:nvSpPr>
          <p:cNvPr id="14" name="圆角矩形 13"/>
          <p:cNvSpPr/>
          <p:nvPr/>
        </p:nvSpPr>
        <p:spPr>
          <a:xfrm>
            <a:off x="3867785" y="5145405"/>
            <a:ext cx="194310" cy="8407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n</a:t>
            </a:r>
          </a:p>
        </p:txBody>
      </p:sp>
      <p:sp>
        <p:nvSpPr>
          <p:cNvPr id="15" name="文本框 14"/>
          <p:cNvSpPr txBox="1"/>
          <p:nvPr/>
        </p:nvSpPr>
        <p:spPr>
          <a:xfrm>
            <a:off x="4824730" y="2525395"/>
            <a:ext cx="784225" cy="368300"/>
          </a:xfrm>
          <a:prstGeom prst="rect">
            <a:avLst/>
          </a:prstGeom>
          <a:noFill/>
        </p:spPr>
        <p:txBody>
          <a:bodyPr wrap="square" rtlCol="0">
            <a:spAutoFit/>
          </a:bodyPr>
          <a:lstStyle/>
          <a:p>
            <a:r>
              <a:rPr lang="en-US" altLang="zh-CN"/>
              <a:t>input</a:t>
            </a:r>
          </a:p>
        </p:txBody>
      </p:sp>
      <p:sp>
        <p:nvSpPr>
          <p:cNvPr id="16" name="文本框 15"/>
          <p:cNvSpPr txBox="1"/>
          <p:nvPr/>
        </p:nvSpPr>
        <p:spPr>
          <a:xfrm>
            <a:off x="4850130" y="3495040"/>
            <a:ext cx="784225" cy="368300"/>
          </a:xfrm>
          <a:prstGeom prst="rect">
            <a:avLst/>
          </a:prstGeom>
          <a:noFill/>
        </p:spPr>
        <p:txBody>
          <a:bodyPr wrap="square" rtlCol="0">
            <a:spAutoFit/>
          </a:bodyPr>
          <a:lstStyle/>
          <a:p>
            <a:r>
              <a:rPr lang="en-US" altLang="zh-CN"/>
              <a:t>forget</a:t>
            </a:r>
          </a:p>
        </p:txBody>
      </p:sp>
      <p:sp>
        <p:nvSpPr>
          <p:cNvPr id="17" name="文本框 16"/>
          <p:cNvSpPr txBox="1"/>
          <p:nvPr/>
        </p:nvSpPr>
        <p:spPr>
          <a:xfrm>
            <a:off x="4890770" y="4411980"/>
            <a:ext cx="784225" cy="368300"/>
          </a:xfrm>
          <a:prstGeom prst="rect">
            <a:avLst/>
          </a:prstGeom>
          <a:noFill/>
        </p:spPr>
        <p:txBody>
          <a:bodyPr wrap="square" rtlCol="0">
            <a:spAutoFit/>
          </a:bodyPr>
          <a:lstStyle/>
          <a:p>
            <a:r>
              <a:rPr lang="en-US" altLang="zh-CN"/>
              <a:t>ouput</a:t>
            </a:r>
          </a:p>
        </p:txBody>
      </p:sp>
      <p:sp>
        <p:nvSpPr>
          <p:cNvPr id="18" name="文本框 17"/>
          <p:cNvSpPr txBox="1"/>
          <p:nvPr/>
        </p:nvSpPr>
        <p:spPr>
          <a:xfrm>
            <a:off x="4932680" y="5381625"/>
            <a:ext cx="784225" cy="368300"/>
          </a:xfrm>
          <a:prstGeom prst="rect">
            <a:avLst/>
          </a:prstGeom>
          <a:noFill/>
        </p:spPr>
        <p:txBody>
          <a:bodyPr wrap="square" rtlCol="0">
            <a:spAutoFit/>
          </a:bodyPr>
          <a:lstStyle/>
          <a:p>
            <a:r>
              <a:rPr lang="en-US" altLang="zh-CN"/>
              <a:t>g</a:t>
            </a:r>
            <a:endParaRPr lang="en-US" altLang="zh-CN">
              <a:latin typeface="Arial" panose="020B0604020202020204" pitchFamily="34" charset="0"/>
            </a:endParaRPr>
          </a:p>
        </p:txBody>
      </p:sp>
      <p:sp>
        <p:nvSpPr>
          <p:cNvPr id="19" name="文本框 18"/>
          <p:cNvSpPr txBox="1"/>
          <p:nvPr/>
        </p:nvSpPr>
        <p:spPr>
          <a:xfrm>
            <a:off x="4298950" y="2525395"/>
            <a:ext cx="525780" cy="368300"/>
          </a:xfrm>
          <a:prstGeom prst="rect">
            <a:avLst/>
          </a:prstGeom>
          <a:noFill/>
        </p:spPr>
        <p:txBody>
          <a:bodyPr wrap="none" rtlCol="0" anchor="t">
            <a:spAutoFit/>
          </a:bodyPr>
          <a:lstStyle/>
          <a:p>
            <a:r>
              <a:rPr lang="en-US" altLang="zh-CN">
                <a:solidFill>
                  <a:srgbClr val="FF0000"/>
                </a:solidFill>
                <a:latin typeface="Arial" panose="020B0604020202020204" pitchFamily="34" charset="0"/>
              </a:rPr>
              <a:t>s</a:t>
            </a:r>
            <a:r>
              <a:rPr lang="zh-CN" altLang="en-US">
                <a:solidFill>
                  <a:srgbClr val="FF0000"/>
                </a:solidFill>
                <a:latin typeface="Arial" panose="020B0604020202020204" pitchFamily="34" charset="0"/>
              </a:rPr>
              <a:t>→</a:t>
            </a:r>
          </a:p>
        </p:txBody>
      </p:sp>
      <p:sp>
        <p:nvSpPr>
          <p:cNvPr id="20" name="文本框 19"/>
          <p:cNvSpPr txBox="1"/>
          <p:nvPr/>
        </p:nvSpPr>
        <p:spPr>
          <a:xfrm>
            <a:off x="4298950" y="3495040"/>
            <a:ext cx="525780" cy="368300"/>
          </a:xfrm>
          <a:prstGeom prst="rect">
            <a:avLst/>
          </a:prstGeom>
          <a:noFill/>
        </p:spPr>
        <p:txBody>
          <a:bodyPr wrap="none" rtlCol="0" anchor="t">
            <a:spAutoFit/>
          </a:bodyPr>
          <a:lstStyle/>
          <a:p>
            <a:r>
              <a:rPr lang="en-US" altLang="zh-CN">
                <a:solidFill>
                  <a:srgbClr val="FF0000"/>
                </a:solidFill>
                <a:latin typeface="Arial" panose="020B0604020202020204" pitchFamily="34" charset="0"/>
              </a:rPr>
              <a:t>s</a:t>
            </a:r>
            <a:r>
              <a:rPr lang="zh-CN" altLang="en-US">
                <a:solidFill>
                  <a:srgbClr val="FF0000"/>
                </a:solidFill>
                <a:latin typeface="Arial" panose="020B0604020202020204" pitchFamily="34" charset="0"/>
              </a:rPr>
              <a:t>→</a:t>
            </a:r>
          </a:p>
        </p:txBody>
      </p:sp>
      <p:sp>
        <p:nvSpPr>
          <p:cNvPr id="21" name="文本框 20"/>
          <p:cNvSpPr txBox="1"/>
          <p:nvPr/>
        </p:nvSpPr>
        <p:spPr>
          <a:xfrm>
            <a:off x="4324350" y="4411980"/>
            <a:ext cx="525780" cy="368300"/>
          </a:xfrm>
          <a:prstGeom prst="rect">
            <a:avLst/>
          </a:prstGeom>
          <a:noFill/>
        </p:spPr>
        <p:txBody>
          <a:bodyPr wrap="none" rtlCol="0" anchor="t">
            <a:spAutoFit/>
          </a:bodyPr>
          <a:lstStyle/>
          <a:p>
            <a:r>
              <a:rPr lang="en-US" altLang="zh-CN">
                <a:solidFill>
                  <a:srgbClr val="FF0000"/>
                </a:solidFill>
                <a:latin typeface="Arial" panose="020B0604020202020204" pitchFamily="34" charset="0"/>
              </a:rPr>
              <a:t>s</a:t>
            </a:r>
            <a:r>
              <a:rPr lang="zh-CN" altLang="en-US">
                <a:solidFill>
                  <a:srgbClr val="FF0000"/>
                </a:solidFill>
                <a:latin typeface="Arial" panose="020B0604020202020204" pitchFamily="34" charset="0"/>
              </a:rPr>
              <a:t>→</a:t>
            </a:r>
          </a:p>
        </p:txBody>
      </p:sp>
      <p:sp>
        <p:nvSpPr>
          <p:cNvPr id="22" name="文本框 21"/>
          <p:cNvSpPr txBox="1"/>
          <p:nvPr/>
        </p:nvSpPr>
        <p:spPr>
          <a:xfrm>
            <a:off x="4324350" y="5381625"/>
            <a:ext cx="474980" cy="368300"/>
          </a:xfrm>
          <a:prstGeom prst="rect">
            <a:avLst/>
          </a:prstGeom>
          <a:noFill/>
        </p:spPr>
        <p:txBody>
          <a:bodyPr wrap="none" rtlCol="0" anchor="t">
            <a:spAutoFit/>
          </a:bodyPr>
          <a:lstStyle/>
          <a:p>
            <a:r>
              <a:rPr lang="en-US" altLang="zh-CN">
                <a:solidFill>
                  <a:srgbClr val="FF0000"/>
                </a:solidFill>
                <a:latin typeface="Arial" panose="020B0604020202020204" pitchFamily="34" charset="0"/>
              </a:rPr>
              <a:t>t</a:t>
            </a:r>
            <a:r>
              <a:rPr lang="zh-CN" altLang="en-US">
                <a:solidFill>
                  <a:srgbClr val="FF0000"/>
                </a:solidFill>
                <a:latin typeface="Arial" panose="020B0604020202020204" pitchFamily="34" charset="0"/>
              </a:rPr>
              <a:t>→</a:t>
            </a:r>
          </a:p>
        </p:txBody>
      </p:sp>
      <p:graphicFrame>
        <p:nvGraphicFramePr>
          <p:cNvPr id="24" name="对象 23">
            <a:hlinkClick r:id="" action="ppaction://ole?verb=0"/>
          </p:cNvPr>
          <p:cNvGraphicFramePr>
            <a:graphicFrameLocks noChangeAspect="1"/>
          </p:cNvGraphicFramePr>
          <p:nvPr/>
        </p:nvGraphicFramePr>
        <p:xfrm>
          <a:off x="6936105" y="4780280"/>
          <a:ext cx="3037840" cy="1098550"/>
        </p:xfrm>
        <a:graphic>
          <a:graphicData uri="http://schemas.openxmlformats.org/presentationml/2006/ole">
            <mc:AlternateContent xmlns:mc="http://schemas.openxmlformats.org/markup-compatibility/2006">
              <mc:Choice xmlns:v="urn:schemas-microsoft-com:vml" Requires="v">
                <p:oleObj spid="_x0000_s4101" r:id="rId5" imgW="1193800" imgH="431800" progId="Equation.KSEE3">
                  <p:embed/>
                </p:oleObj>
              </mc:Choice>
              <mc:Fallback>
                <p:oleObj r:id="rId5" imgW="1193800" imgH="431800" progId="Equation.KSEE3">
                  <p:embed/>
                  <p:pic>
                    <p:nvPicPr>
                      <p:cNvPr id="0" name="图片 2049"/>
                      <p:cNvPicPr/>
                      <p:nvPr/>
                    </p:nvPicPr>
                    <p:blipFill>
                      <a:blip r:embed="rId6"/>
                      <a:stretch>
                        <a:fillRect/>
                      </a:stretch>
                    </p:blipFill>
                    <p:spPr>
                      <a:xfrm>
                        <a:off x="6936105" y="4780280"/>
                        <a:ext cx="3037840" cy="109855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9392920" cy="203009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en-US" altLang="zh-CN" sz="2400" b="0">
                <a:solidFill>
                  <a:schemeClr val="tx1"/>
                </a:solidFill>
                <a:latin typeface="微软雅黑" panose="020B0503020204020204" charset="-122"/>
                <a:ea typeface="微软雅黑" panose="020B0503020204020204" charset="-122"/>
                <a:cs typeface="Times New Roman" panose="02020603050405020304" charset="0"/>
                <a:sym typeface="+mn-ea"/>
              </a:rPr>
              <a:t>bi-lstm(bidirection long short-time memory)</a:t>
            </a:r>
          </a:p>
          <a:p>
            <a:pPr marL="457200" indent="-457200" algn="l">
              <a:buFont typeface="Arial" panose="020B0604020202020204" pitchFamily="34" charset="0"/>
              <a:buChar char="•"/>
            </a:pPr>
            <a:r>
              <a:rPr lang="en-US" altLang="zh-CN" sz="2400">
                <a:latin typeface="微软雅黑" panose="020B0503020204020204" charset="-122"/>
                <a:ea typeface="微软雅黑" panose="020B0503020204020204" charset="-122"/>
                <a:cs typeface="Times New Roman" panose="02020603050405020304" charset="0"/>
                <a:sym typeface="+mn-ea"/>
              </a:rPr>
              <a:t>Grid-lstm、Tree-lstm等变种</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宋体" panose="02010600030101010101" pitchFamily="2" charset="-122"/>
              <a:sym typeface="+mn-ea"/>
            </a:endParaRPr>
          </a:p>
        </p:txBody>
      </p:sp>
      <p:pic>
        <p:nvPicPr>
          <p:cNvPr id="6" name="图片 5"/>
          <p:cNvPicPr>
            <a:picLocks noChangeAspect="1"/>
          </p:cNvPicPr>
          <p:nvPr/>
        </p:nvPicPr>
        <p:blipFill>
          <a:blip r:embed="rId3"/>
          <a:stretch>
            <a:fillRect/>
          </a:stretch>
        </p:blipFill>
        <p:spPr>
          <a:xfrm>
            <a:off x="2139315" y="2236470"/>
            <a:ext cx="4914265" cy="35140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9392920" cy="3507740"/>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p>
          <a:p>
            <a:pPr indent="0">
              <a:buFont typeface="Arial" panose="020B0604020202020204" pitchFamily="34" charset="0"/>
              <a:buNone/>
            </a:pPr>
            <a:endParaRPr lang="zh-CN" altLang="en-US" sz="1000" b="0">
              <a:solidFill>
                <a:schemeClr val="tx1"/>
              </a:solidFill>
              <a:latin typeface="微软雅黑" panose="020B0503020204020204" charset="-122"/>
              <a:ea typeface="微软雅黑" panose="020B0503020204020204" charset="-122"/>
              <a:cs typeface="Times New Roman" panose="02020603050405020304" charset="0"/>
              <a:sym typeface="+mn-ea"/>
            </a:endParaRPr>
          </a:p>
          <a:p>
            <a:pPr marL="457200" indent="-457200" algn="l">
              <a:buFont typeface="Arial" panose="020B0604020202020204" pitchFamily="34" charset="0"/>
              <a:buChar char="•"/>
            </a:pPr>
            <a:r>
              <a:rPr lang="en-US" altLang="zh-CN" sz="2400" b="0">
                <a:solidFill>
                  <a:schemeClr val="tx1"/>
                </a:solidFill>
                <a:latin typeface="微软雅黑" panose="020B0503020204020204" charset="-122"/>
                <a:ea typeface="微软雅黑" panose="020B0503020204020204" charset="-122"/>
                <a:cs typeface="Times New Roman" panose="02020603050405020304" charset="0"/>
                <a:sym typeface="+mn-ea"/>
              </a:rPr>
              <a:t>encoder-decoder</a:t>
            </a:r>
            <a:r>
              <a:rPr lang="zh-CN" altLang="en-US" sz="2400" b="0">
                <a:solidFill>
                  <a:schemeClr val="tx1"/>
                </a:solidFill>
                <a:latin typeface="微软雅黑" panose="020B0503020204020204" charset="-122"/>
                <a:ea typeface="微软雅黑" panose="020B0503020204020204" charset="-122"/>
                <a:cs typeface="Times New Roman" panose="02020603050405020304" charset="0"/>
                <a:sym typeface="+mn-ea"/>
              </a:rPr>
              <a:t>结构：</a:t>
            </a:r>
          </a:p>
          <a:p>
            <a:pPr indent="0" algn="l">
              <a:buFont typeface="Arial" panose="020B0604020202020204" pitchFamily="34" charset="0"/>
              <a:buNone/>
            </a:pPr>
            <a:r>
              <a:rPr lang="zh-CN" altLang="en-US" sz="2400" b="0">
                <a:solidFill>
                  <a:schemeClr val="tx1"/>
                </a:solidFill>
                <a:latin typeface="微软雅黑" panose="020B0503020204020204" charset="-122"/>
                <a:ea typeface="微软雅黑" panose="020B0503020204020204" charset="-122"/>
                <a:cs typeface="Times New Roman" panose="02020603050405020304" charset="0"/>
                <a:sym typeface="+mn-ea"/>
              </a:rPr>
              <a:t>     文本：机器翻译、文档自动总结、对话系统</a:t>
            </a:r>
          </a:p>
          <a:p>
            <a:pPr indent="0" algn="l">
              <a:buFont typeface="Arial" panose="020B0604020202020204" pitchFamily="34" charset="0"/>
              <a:buNone/>
            </a:pPr>
            <a:r>
              <a:rPr lang="zh-CN" altLang="en-US" sz="2400" b="0">
                <a:solidFill>
                  <a:schemeClr val="tx1"/>
                </a:solidFill>
                <a:latin typeface="微软雅黑" panose="020B0503020204020204" charset="-122"/>
                <a:ea typeface="微软雅黑" panose="020B0503020204020204" charset="-122"/>
                <a:cs typeface="Times New Roman" panose="02020603050405020304" charset="0"/>
                <a:sym typeface="+mn-ea"/>
              </a:rPr>
              <a:t>     图像：图像描述、视觉问答、视觉对话</a:t>
            </a:r>
          </a:p>
          <a:p>
            <a:pPr indent="0" algn="l">
              <a:buFont typeface="Arial" panose="020B0604020202020204" pitchFamily="34" charset="0"/>
              <a:buNone/>
            </a:pPr>
            <a:r>
              <a:rPr lang="zh-CN" altLang="en-US" sz="2400" b="0">
                <a:solidFill>
                  <a:schemeClr val="tx1"/>
                </a:solidFill>
                <a:latin typeface="微软雅黑" panose="020B0503020204020204" charset="-122"/>
                <a:ea typeface="微软雅黑" panose="020B0503020204020204" charset="-122"/>
                <a:cs typeface="Times New Roman" panose="02020603050405020304" charset="0"/>
                <a:sym typeface="+mn-ea"/>
              </a:rPr>
              <a:t>     </a:t>
            </a:r>
            <a:r>
              <a:rPr lang="en-US" altLang="zh-CN" sz="2400" b="0">
                <a:solidFill>
                  <a:schemeClr val="tx1"/>
                </a:solidFill>
                <a:latin typeface="微软雅黑" panose="020B0503020204020204" charset="-122"/>
                <a:ea typeface="微软雅黑" panose="020B0503020204020204" charset="-122"/>
                <a:cs typeface="Times New Roman" panose="02020603050405020304" charset="0"/>
                <a:sym typeface="+mn-ea"/>
              </a:rPr>
              <a:t>....</a:t>
            </a:r>
          </a:p>
          <a:p>
            <a:pPr indent="0" algn="l">
              <a:buFont typeface="Arial" panose="020B0604020202020204" pitchFamily="34" charset="0"/>
              <a:buNone/>
            </a:pPr>
            <a:endParaRPr lang="zh-CN" altLang="en-US" sz="2400" b="0">
              <a:solidFill>
                <a:schemeClr val="tx1"/>
              </a:solidFill>
              <a:latin typeface="微软雅黑" panose="020B0503020204020204" charset="-122"/>
              <a:ea typeface="微软雅黑" panose="020B0503020204020204" charset="-122"/>
              <a:cs typeface="Times New Roman" panose="02020603050405020304" charset="0"/>
              <a:sym typeface="+mn-ea"/>
            </a:endParaRPr>
          </a:p>
          <a:p>
            <a:pPr indent="0" algn="l">
              <a:buFont typeface="Arial" panose="020B0604020202020204" pitchFamily="34" charset="0"/>
              <a:buNone/>
            </a:pPr>
            <a:r>
              <a:rPr lang="zh-CN" altLang="en-US" sz="2400" b="0">
                <a:solidFill>
                  <a:schemeClr val="tx1"/>
                </a:solidFill>
                <a:latin typeface="微软雅黑" panose="020B0503020204020204" charset="-122"/>
                <a:ea typeface="微软雅黑" panose="020B0503020204020204" charset="-122"/>
                <a:cs typeface="Times New Roman" panose="02020603050405020304" charset="0"/>
                <a:sym typeface="+mn-ea"/>
              </a:rPr>
              <a:t>     </a:t>
            </a:r>
          </a:p>
          <a:p>
            <a:pPr indent="0" algn="l">
              <a:buFont typeface="Arial" panose="020B0604020202020204" pitchFamily="34" charset="0"/>
              <a:buNone/>
            </a:pPr>
            <a:endParaRPr lang="zh-CN" altLang="en-US" sz="2400">
              <a:latin typeface="微软雅黑" panose="020B0503020204020204" charset="-122"/>
              <a:ea typeface="微软雅黑" panose="020B0503020204020204" charset="-122"/>
              <a:cs typeface="宋体" panose="02010600030101010101" pitchFamily="2" charset="-122"/>
              <a:sym typeface="+mn-ea"/>
            </a:endParaRPr>
          </a:p>
        </p:txBody>
      </p:sp>
      <p:pic>
        <p:nvPicPr>
          <p:cNvPr id="8" name="图片 7"/>
          <p:cNvPicPr>
            <a:picLocks noChangeAspect="1"/>
          </p:cNvPicPr>
          <p:nvPr/>
        </p:nvPicPr>
        <p:blipFill>
          <a:blip r:embed="rId3"/>
          <a:srcRect t="8784"/>
          <a:stretch>
            <a:fillRect/>
          </a:stretch>
        </p:blipFill>
        <p:spPr>
          <a:xfrm>
            <a:off x="1020445" y="3090545"/>
            <a:ext cx="8514080" cy="2710180"/>
          </a:xfrm>
          <a:prstGeom prst="rect">
            <a:avLst/>
          </a:prstGeom>
        </p:spPr>
      </p:pic>
      <p:pic>
        <p:nvPicPr>
          <p:cNvPr id="9" name="图片 8"/>
          <p:cNvPicPr>
            <a:picLocks noChangeAspect="1"/>
          </p:cNvPicPr>
          <p:nvPr/>
        </p:nvPicPr>
        <p:blipFill>
          <a:blip r:embed="rId4"/>
          <a:stretch>
            <a:fillRect/>
          </a:stretch>
        </p:blipFill>
        <p:spPr>
          <a:xfrm>
            <a:off x="7492365" y="680720"/>
            <a:ext cx="4194175" cy="21570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1505"/>
            <a:ext cx="12192000" cy="1169670"/>
          </a:xfrm>
          <a:prstGeom prst="rect">
            <a:avLst/>
          </a:prstGeom>
          <a:noFill/>
          <a:ln w="9525">
            <a:noFill/>
          </a:ln>
        </p:spPr>
      </p:pic>
      <p:sp>
        <p:nvSpPr>
          <p:cNvPr id="7" name="文本框 6"/>
          <p:cNvSpPr txBox="1"/>
          <p:nvPr/>
        </p:nvSpPr>
        <p:spPr>
          <a:xfrm>
            <a:off x="581025" y="320040"/>
            <a:ext cx="7369175" cy="1353185"/>
          </a:xfrm>
          <a:prstGeom prst="rect">
            <a:avLst/>
          </a:prstGeom>
          <a:noFill/>
          <a:ln w="9525">
            <a:noFill/>
          </a:ln>
        </p:spPr>
        <p:txBody>
          <a:bodyPr wrap="square">
            <a:spAutoFit/>
          </a:bodyPr>
          <a:lstStyle/>
          <a:p>
            <a:pPr marL="571500" indent="-571500">
              <a:buFont typeface="Arial" panose="020B0604020202020204" pitchFamily="34" charset="0"/>
              <a:buChar char="•"/>
            </a:pPr>
            <a:r>
              <a:rPr lang="zh-CN" altLang="en-US" sz="4400">
                <a:latin typeface="宋体" panose="02010600030101010101" pitchFamily="2" charset="-122"/>
                <a:ea typeface="宋体" panose="02010600030101010101" pitchFamily="2" charset="-122"/>
                <a:cs typeface="宋体" panose="02010600030101010101" pitchFamily="2" charset="-122"/>
                <a:sym typeface="+mn-ea"/>
              </a:rPr>
              <a:t>循环神经网络</a:t>
            </a:r>
            <a:endParaRPr lang="zh-CN" altLang="en-US" sz="44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457200" indent="-457200" algn="l">
              <a:buFont typeface="Arial" panose="020B0604020202020204" pitchFamily="34" charset="0"/>
              <a:buChar char="•"/>
            </a:pPr>
            <a:r>
              <a:rPr lang="zh-CN" altLang="en-US" sz="2800">
                <a:latin typeface="微软雅黑" panose="020B0503020204020204" charset="-122"/>
                <a:ea typeface="微软雅黑" panose="020B0503020204020204" charset="-122"/>
                <a:cs typeface="Times New Roman" panose="02020603050405020304" charset="0"/>
                <a:sym typeface="+mn-ea"/>
              </a:rPr>
              <a:t>练习：使用</a:t>
            </a:r>
            <a:r>
              <a:rPr lang="en-US" altLang="zh-CN" sz="2800">
                <a:latin typeface="微软雅黑" panose="020B0503020204020204" charset="-122"/>
                <a:ea typeface="微软雅黑" panose="020B0503020204020204" charset="-122"/>
                <a:cs typeface="Times New Roman" panose="02020603050405020304" charset="0"/>
                <a:sym typeface="+mn-ea"/>
              </a:rPr>
              <a:t>lstm</a:t>
            </a:r>
            <a:r>
              <a:rPr lang="zh-CN" altLang="en-US" sz="2800">
                <a:latin typeface="微软雅黑" panose="020B0503020204020204" charset="-122"/>
                <a:ea typeface="微软雅黑" panose="020B0503020204020204" charset="-122"/>
                <a:cs typeface="Times New Roman" panose="02020603050405020304" charset="0"/>
                <a:sym typeface="+mn-ea"/>
              </a:rPr>
              <a:t>模型训练一个作诗机器人</a:t>
            </a:r>
            <a:endParaRPr lang="en-US" altLang="zh-CN" sz="2800">
              <a:latin typeface="微软雅黑" panose="020B0503020204020204" charset="-122"/>
              <a:ea typeface="微软雅黑" panose="020B0503020204020204" charset="-122"/>
              <a:cs typeface="宋体" panose="02010600030101010101" pitchFamily="2" charset="-122"/>
              <a:sym typeface="+mn-ea"/>
            </a:endParaRPr>
          </a:p>
        </p:txBody>
      </p:sp>
      <p:pic>
        <p:nvPicPr>
          <p:cNvPr id="2" name="图片 1"/>
          <p:cNvPicPr>
            <a:picLocks noChangeAspect="1"/>
          </p:cNvPicPr>
          <p:nvPr/>
        </p:nvPicPr>
        <p:blipFill>
          <a:blip r:embed="rId3"/>
          <a:stretch>
            <a:fillRect/>
          </a:stretch>
        </p:blipFill>
        <p:spPr>
          <a:xfrm>
            <a:off x="1123315" y="1724660"/>
            <a:ext cx="5222240" cy="4555490"/>
          </a:xfrm>
          <a:prstGeom prst="rect">
            <a:avLst/>
          </a:prstGeom>
        </p:spPr>
      </p:pic>
      <p:pic>
        <p:nvPicPr>
          <p:cNvPr id="3" name="图片 2"/>
          <p:cNvPicPr>
            <a:picLocks noChangeAspect="1"/>
          </p:cNvPicPr>
          <p:nvPr/>
        </p:nvPicPr>
        <p:blipFill>
          <a:blip r:embed="rId4"/>
          <a:stretch>
            <a:fillRect/>
          </a:stretch>
        </p:blipFill>
        <p:spPr>
          <a:xfrm>
            <a:off x="6854190" y="1724660"/>
            <a:ext cx="3437890" cy="24479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764540" y="1302385"/>
            <a:ext cx="10515600" cy="2387600"/>
          </a:xfrm>
        </p:spPr>
        <p:txBody>
          <a:bodyPr/>
          <a:lstStyle/>
          <a:p>
            <a:r>
              <a:rPr lang="en-US" altLang="zh-CN"/>
              <a:t>Q&amp;A?</a:t>
            </a:r>
            <a:br>
              <a:rPr lang="en-US" altLang="zh-CN"/>
            </a:br>
            <a:r>
              <a:rPr lang="en-US" altLang="zh-CN"/>
              <a:t>Disscussion</a:t>
            </a:r>
          </a:p>
        </p:txBody>
      </p:sp>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1336020" cy="3261360"/>
          </a:xfrm>
          <a:prstGeom prst="rect">
            <a:avLst/>
          </a:prstGeom>
          <a:noFill/>
          <a:ln w="9525">
            <a:noFill/>
          </a:ln>
        </p:spPr>
        <p:txBody>
          <a:bodyPr wrap="square">
            <a:spAutoFit/>
          </a:bodyPr>
          <a:lstStyle/>
          <a:p>
            <a:pPr indent="0">
              <a:buNone/>
            </a:pPr>
            <a:r>
              <a:rPr lang="zh-CN" altLang="en-US" sz="4400" b="0">
                <a:latin typeface="宋体" panose="02010600030101010101" pitchFamily="2" charset="-122"/>
                <a:ea typeface="宋体" panose="02010600030101010101" pitchFamily="2" charset="-122"/>
                <a:cs typeface="宋体" panose="02010600030101010101" pitchFamily="2" charset="-122"/>
              </a:rPr>
              <a:t>深度学习发展</a:t>
            </a: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zh-CN" altLang="en-US" sz="2800">
                <a:latin typeface="微软雅黑" panose="020B0503020204020204" charset="-122"/>
                <a:ea typeface="微软雅黑" panose="020B0503020204020204" charset="-122"/>
                <a:cs typeface="宋体" panose="02010600030101010101" pitchFamily="2" charset="-122"/>
                <a:sym typeface="+mn-ea"/>
              </a:rPr>
              <a:t>感知机</a:t>
            </a:r>
          </a:p>
          <a:p>
            <a:pPr indent="0">
              <a:buFont typeface="Arial" panose="020B0604020202020204" pitchFamily="34" charset="0"/>
              <a:buNone/>
            </a:pPr>
            <a:r>
              <a:rPr lang="zh-CN" altLang="en-US" sz="2400">
                <a:latin typeface="微软雅黑" panose="020B0503020204020204" charset="-122"/>
                <a:ea typeface="微软雅黑" panose="020B0503020204020204" charset="-122"/>
                <a:cs typeface="宋体" panose="02010600030101010101" pitchFamily="2" charset="-122"/>
                <a:sym typeface="+mn-ea"/>
              </a:rPr>
              <a:t>      对生物神经细胞的简单数学模拟，是最简单的人工神经网络，只有一个神经元。</a:t>
            </a:r>
          </a:p>
          <a:p>
            <a:pPr indent="0">
              <a:buFont typeface="Arial" panose="020B0604020202020204" pitchFamily="34" charset="0"/>
              <a:buNone/>
            </a:pPr>
            <a:r>
              <a:rPr lang="zh-CN" altLang="en-US" sz="2400">
                <a:latin typeface="微软雅黑" panose="020B0503020204020204" charset="-122"/>
                <a:ea typeface="微软雅黑" panose="020B0503020204020204" charset="-122"/>
                <a:cs typeface="宋体" panose="02010600030101010101" pitchFamily="2" charset="-122"/>
                <a:sym typeface="+mn-ea"/>
              </a:rPr>
              <a:t>      感知机也可以看做是线性分类器的一个经典学习算法。</a:t>
            </a:r>
          </a:p>
          <a:p>
            <a:pPr marL="457200" indent="-457200" algn="l">
              <a:buFont typeface="Arial" panose="020B0604020202020204" pitchFamily="34" charset="0"/>
              <a:buChar char="•"/>
            </a:pPr>
            <a:endParaRPr lang="en-US" altLang="zh-CN" sz="2400">
              <a:latin typeface="微软雅黑" panose="020B0503020204020204" charset="-122"/>
              <a:ea typeface="微软雅黑" panose="020B0503020204020204" charset="-122"/>
              <a:cs typeface="宋体" panose="02010600030101010101" pitchFamily="2" charset="-122"/>
              <a:sym typeface="+mn-ea"/>
            </a:endParaRPr>
          </a:p>
          <a:p>
            <a:pPr indent="0">
              <a:buNone/>
            </a:pP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457200" indent="-457200">
              <a:buFont typeface="Arial" panose="020B0604020202020204" pitchFamily="34" charset="0"/>
              <a:buChar char="•"/>
            </a:pPr>
            <a:endParaRPr lang="zh-CN" altLang="en-US" sz="2800">
              <a:latin typeface="微软雅黑" panose="020B0503020204020204" charset="-122"/>
              <a:ea typeface="微软雅黑" panose="020B0503020204020204" charset="-122"/>
              <a:cs typeface="宋体" panose="02010600030101010101" pitchFamily="2" charset="-122"/>
              <a:sym typeface="+mn-ea"/>
            </a:endParaRPr>
          </a:p>
        </p:txBody>
      </p:sp>
      <p:pic>
        <p:nvPicPr>
          <p:cNvPr id="4" name="图片 3"/>
          <p:cNvPicPr>
            <a:picLocks noChangeAspect="1"/>
          </p:cNvPicPr>
          <p:nvPr/>
        </p:nvPicPr>
        <p:blipFill>
          <a:blip r:embed="rId3"/>
          <a:srcRect b="23132"/>
          <a:stretch>
            <a:fillRect/>
          </a:stretch>
        </p:blipFill>
        <p:spPr>
          <a:xfrm>
            <a:off x="6960235" y="2799715"/>
            <a:ext cx="4751705" cy="2828290"/>
          </a:xfrm>
          <a:prstGeom prst="rect">
            <a:avLst/>
          </a:prstGeom>
        </p:spPr>
      </p:pic>
      <p:pic>
        <p:nvPicPr>
          <p:cNvPr id="9" name="图片 8"/>
          <p:cNvPicPr>
            <a:picLocks noChangeAspect="1"/>
          </p:cNvPicPr>
          <p:nvPr/>
        </p:nvPicPr>
        <p:blipFill>
          <a:blip r:embed="rId4"/>
          <a:stretch>
            <a:fillRect/>
          </a:stretch>
        </p:blipFill>
        <p:spPr>
          <a:xfrm>
            <a:off x="1099185" y="3082925"/>
            <a:ext cx="5703570" cy="1167130"/>
          </a:xfrm>
          <a:prstGeom prst="rect">
            <a:avLst/>
          </a:prstGeom>
        </p:spPr>
      </p:pic>
      <p:sp>
        <p:nvSpPr>
          <p:cNvPr id="10" name="文本框 9"/>
          <p:cNvSpPr txBox="1"/>
          <p:nvPr/>
        </p:nvSpPr>
        <p:spPr>
          <a:xfrm>
            <a:off x="1212215" y="4755515"/>
            <a:ext cx="4643120" cy="460375"/>
          </a:xfrm>
          <a:prstGeom prst="rect">
            <a:avLst/>
          </a:prstGeom>
          <a:noFill/>
        </p:spPr>
        <p:txBody>
          <a:bodyPr wrap="square" rtlCol="0" anchor="t">
            <a:spAutoFit/>
          </a:bodyPr>
          <a:lstStyle/>
          <a:p>
            <a:r>
              <a:rPr lang="zh-CN" altLang="en-US" sz="2400">
                <a:latin typeface="微软雅黑" panose="020B0503020204020204" charset="-122"/>
                <a:ea typeface="微软雅黑" panose="020B0503020204020204" charset="-122"/>
                <a:cs typeface="宋体" panose="02010600030101010101" pitchFamily="2" charset="-122"/>
                <a:sym typeface="+mn-ea"/>
              </a:rPr>
              <a:t>思考：感知机的</a:t>
            </a:r>
            <a:r>
              <a:rPr lang="zh-CN" altLang="en-US" sz="2400">
                <a:solidFill>
                  <a:srgbClr val="FF0000"/>
                </a:solidFill>
                <a:latin typeface="微软雅黑" panose="020B0503020204020204" charset="-122"/>
                <a:ea typeface="微软雅黑" panose="020B0503020204020204" charset="-122"/>
                <a:cs typeface="宋体" panose="02010600030101010101" pitchFamily="2" charset="-122"/>
                <a:sym typeface="+mn-ea"/>
              </a:rPr>
              <a:t>缺陷</a:t>
            </a:r>
            <a:r>
              <a:rPr lang="zh-CN" altLang="en-US" sz="2400">
                <a:latin typeface="微软雅黑" panose="020B0503020204020204" charset="-122"/>
                <a:ea typeface="微软雅黑" panose="020B0503020204020204" charset="-122"/>
                <a:cs typeface="宋体" panose="02010600030101010101" pitchFamily="2" charset="-122"/>
                <a:sym typeface="+mn-ea"/>
              </a:rPr>
              <a:t>是什么？</a:t>
            </a:r>
            <a:endParaRPr lang="zh-CN" altLang="en-US" sz="240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3"/>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1336020" cy="1198880"/>
          </a:xfrm>
          <a:prstGeom prst="rect">
            <a:avLst/>
          </a:prstGeom>
          <a:noFill/>
          <a:ln w="9525">
            <a:noFill/>
          </a:ln>
        </p:spPr>
        <p:txBody>
          <a:bodyPr wrap="square">
            <a:spAutoFit/>
          </a:bodyPr>
          <a:lstStyle/>
          <a:p>
            <a:pPr indent="0">
              <a:buNone/>
            </a:pPr>
            <a:r>
              <a:rPr lang="zh-CN" altLang="en-US" sz="4400" b="0">
                <a:latin typeface="宋体" panose="02010600030101010101" pitchFamily="2" charset="-122"/>
                <a:ea typeface="宋体" panose="02010600030101010101" pitchFamily="2" charset="-122"/>
                <a:cs typeface="宋体" panose="02010600030101010101" pitchFamily="2" charset="-122"/>
              </a:rPr>
              <a:t>深度学习发展</a:t>
            </a:r>
          </a:p>
          <a:p>
            <a:pPr marL="457200" indent="-457200">
              <a:buFont typeface="Arial" panose="020B0604020202020204" pitchFamily="34" charset="0"/>
              <a:buChar char="•"/>
            </a:pPr>
            <a:endParaRPr lang="zh-CN" altLang="en-US" sz="2800">
              <a:latin typeface="微软雅黑" panose="020B0503020204020204" charset="-122"/>
              <a:ea typeface="微软雅黑" panose="020B0503020204020204" charset="-122"/>
              <a:cs typeface="宋体" panose="02010600030101010101" pitchFamily="2" charset="-122"/>
              <a:sym typeface="+mn-ea"/>
            </a:endParaRPr>
          </a:p>
        </p:txBody>
      </p:sp>
      <p:pic>
        <p:nvPicPr>
          <p:cNvPr id="3" name="图片 2"/>
          <p:cNvPicPr>
            <a:picLocks noChangeAspect="1"/>
          </p:cNvPicPr>
          <p:nvPr/>
        </p:nvPicPr>
        <p:blipFill>
          <a:blip r:embed="rId4"/>
          <a:stretch>
            <a:fillRect/>
          </a:stretch>
        </p:blipFill>
        <p:spPr>
          <a:xfrm>
            <a:off x="4991735" y="1111250"/>
            <a:ext cx="5495290" cy="2980690"/>
          </a:xfrm>
          <a:prstGeom prst="rect">
            <a:avLst/>
          </a:prstGeom>
        </p:spPr>
      </p:pic>
      <p:pic>
        <p:nvPicPr>
          <p:cNvPr id="5" name="图片 4"/>
          <p:cNvPicPr>
            <a:picLocks noChangeAspect="1"/>
          </p:cNvPicPr>
          <p:nvPr/>
        </p:nvPicPr>
        <p:blipFill>
          <a:blip r:embed="rId5"/>
          <a:stretch>
            <a:fillRect/>
          </a:stretch>
        </p:blipFill>
        <p:spPr>
          <a:xfrm>
            <a:off x="1474470" y="1380490"/>
            <a:ext cx="2099945" cy="2442210"/>
          </a:xfrm>
          <a:prstGeom prst="rect">
            <a:avLst/>
          </a:prstGeom>
        </p:spPr>
      </p:pic>
      <p:graphicFrame>
        <p:nvGraphicFramePr>
          <p:cNvPr id="6" name="对象 5">
            <a:hlinkClick r:id="" action="ppaction://ole?verb=0"/>
          </p:cNvPr>
          <p:cNvGraphicFramePr>
            <a:graphicFrameLocks noChangeAspect="1"/>
          </p:cNvGraphicFramePr>
          <p:nvPr/>
        </p:nvGraphicFramePr>
        <p:xfrm>
          <a:off x="1397953" y="4211638"/>
          <a:ext cx="9843135" cy="1174115"/>
        </p:xfrm>
        <a:graphic>
          <a:graphicData uri="http://schemas.openxmlformats.org/presentationml/2006/ole">
            <mc:AlternateContent xmlns:mc="http://schemas.openxmlformats.org/markup-compatibility/2006">
              <mc:Choice xmlns:v="urn:schemas-microsoft-com:vml" Requires="v">
                <p:oleObj spid="_x0000_s1031" r:id="rId6" imgW="3834765" imgH="457200" progId="Equation.KSEE3">
                  <p:embed/>
                </p:oleObj>
              </mc:Choice>
              <mc:Fallback>
                <p:oleObj r:id="rId6" imgW="3834765" imgH="457200" progId="Equation.KSEE3">
                  <p:embed/>
                  <p:pic>
                    <p:nvPicPr>
                      <p:cNvPr id="0" name="图片 1024"/>
                      <p:cNvPicPr/>
                      <p:nvPr/>
                    </p:nvPicPr>
                    <p:blipFill>
                      <a:blip r:embed="rId7"/>
                      <a:stretch>
                        <a:fillRect/>
                      </a:stretch>
                    </p:blipFill>
                    <p:spPr>
                      <a:xfrm>
                        <a:off x="1397953" y="4211638"/>
                        <a:ext cx="9843135" cy="1174115"/>
                      </a:xfrm>
                      <a:prstGeom prst="rect">
                        <a:avLst/>
                      </a:prstGeom>
                    </p:spPr>
                  </p:pic>
                </p:oleObj>
              </mc:Fallback>
            </mc:AlternateContent>
          </a:graphicData>
        </a:graphic>
      </p:graphicFrame>
      <p:sp>
        <p:nvSpPr>
          <p:cNvPr id="8" name="文本框 7"/>
          <p:cNvSpPr txBox="1"/>
          <p:nvPr/>
        </p:nvSpPr>
        <p:spPr>
          <a:xfrm>
            <a:off x="1398270" y="5622925"/>
            <a:ext cx="7019290" cy="460375"/>
          </a:xfrm>
          <a:prstGeom prst="rect">
            <a:avLst/>
          </a:prstGeom>
          <a:noFill/>
        </p:spPr>
        <p:txBody>
          <a:bodyPr wrap="square" rtlCol="0" anchor="t">
            <a:spAutoFit/>
          </a:bodyPr>
          <a:lstStyle/>
          <a:p>
            <a:r>
              <a:rPr lang="zh-CN" altLang="en-US" sz="2400">
                <a:latin typeface="微软雅黑" panose="020B0503020204020204" charset="-122"/>
                <a:ea typeface="微软雅黑" panose="020B0503020204020204" charset="-122"/>
                <a:cs typeface="宋体" panose="02010600030101010101" pitchFamily="2" charset="-122"/>
                <a:sym typeface="+mn-ea"/>
              </a:rPr>
              <a:t>思考：非线性问题解决？如何增加表达能力？</a:t>
            </a:r>
            <a:endParaRPr lang="zh-CN" alt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73742850" name="图片 1073742849"/>
          <p:cNvPicPr>
            <a:picLocks noChangeAspect="1"/>
          </p:cNvPicPr>
          <p:nvPr/>
        </p:nvPicPr>
        <p:blipFill>
          <a:blip r:embed="rId2"/>
          <a:stretch>
            <a:fillRect/>
          </a:stretch>
        </p:blipFill>
        <p:spPr>
          <a:xfrm>
            <a:off x="0" y="5690235"/>
            <a:ext cx="12192000" cy="1169670"/>
          </a:xfrm>
          <a:prstGeom prst="rect">
            <a:avLst/>
          </a:prstGeom>
          <a:noFill/>
          <a:ln w="9525">
            <a:noFill/>
          </a:ln>
        </p:spPr>
      </p:pic>
      <p:sp>
        <p:nvSpPr>
          <p:cNvPr id="7" name="文本框 6"/>
          <p:cNvSpPr txBox="1"/>
          <p:nvPr/>
        </p:nvSpPr>
        <p:spPr>
          <a:xfrm>
            <a:off x="584200" y="325120"/>
            <a:ext cx="11336020" cy="3199765"/>
          </a:xfrm>
          <a:prstGeom prst="rect">
            <a:avLst/>
          </a:prstGeom>
          <a:noFill/>
          <a:ln w="9525">
            <a:noFill/>
          </a:ln>
        </p:spPr>
        <p:txBody>
          <a:bodyPr wrap="square">
            <a:spAutoFit/>
          </a:bodyPr>
          <a:lstStyle/>
          <a:p>
            <a:pPr indent="0">
              <a:buNone/>
            </a:pPr>
            <a:r>
              <a:rPr lang="zh-CN" altLang="en-US" sz="4400" b="0">
                <a:latin typeface="宋体" panose="02010600030101010101" pitchFamily="2" charset="-122"/>
                <a:ea typeface="宋体" panose="02010600030101010101" pitchFamily="2" charset="-122"/>
                <a:cs typeface="宋体" panose="02010600030101010101" pitchFamily="2" charset="-122"/>
              </a:rPr>
              <a:t>深度学习发展</a:t>
            </a:r>
            <a:endParaRPr lang="zh-CN" altLang="en-US" sz="2400" b="0">
              <a:latin typeface="宋体" panose="02010600030101010101" pitchFamily="2" charset="-122"/>
              <a:ea typeface="宋体" panose="02010600030101010101" pitchFamily="2" charset="-122"/>
              <a:cs typeface="宋体" panose="02010600030101010101" pitchFamily="2" charset="-122"/>
            </a:endParaRPr>
          </a:p>
          <a:p>
            <a:pPr marL="571500" indent="-571500">
              <a:buFont typeface="Arial" panose="020B0604020202020204" pitchFamily="34" charset="0"/>
              <a:buChar char="•"/>
            </a:pPr>
            <a:endParaRPr lang="zh-CN" altLang="en-US" sz="1000">
              <a:latin typeface="微软雅黑" panose="020B0503020204020204" charset="-122"/>
              <a:ea typeface="微软雅黑" panose="020B0503020204020204" charset="-122"/>
              <a:cs typeface="宋体" panose="02010600030101010101" pitchFamily="2" charset="-122"/>
              <a:sym typeface="+mn-ea"/>
            </a:endParaRPr>
          </a:p>
          <a:p>
            <a:pPr marL="571500" indent="-571500">
              <a:buFont typeface="Arial" panose="020B0604020202020204" pitchFamily="34" charset="0"/>
              <a:buChar char="•"/>
            </a:pPr>
            <a:r>
              <a:rPr lang="zh-CN" altLang="en-US" sz="2800">
                <a:latin typeface="微软雅黑" panose="020B0503020204020204" charset="-122"/>
                <a:ea typeface="微软雅黑" panose="020B0503020204020204" charset="-122"/>
                <a:cs typeface="宋体" panose="02010600030101010101" pitchFamily="2" charset="-122"/>
                <a:sym typeface="+mn-ea"/>
              </a:rPr>
              <a:t>前馈神经网络</a:t>
            </a:r>
          </a:p>
          <a:p>
            <a:pPr indent="0">
              <a:buNone/>
            </a:pPr>
            <a:r>
              <a:rPr lang="zh-CN" altLang="en-US" sz="2400">
                <a:latin typeface="微软雅黑" panose="020B0503020204020204" charset="-122"/>
                <a:ea typeface="微软雅黑" panose="020B0503020204020204" charset="-122"/>
                <a:cs typeface="宋体" panose="02010600030101010101" pitchFamily="2" charset="-122"/>
                <a:sym typeface="+mn-ea"/>
              </a:rPr>
              <a:t>      </a:t>
            </a:r>
          </a:p>
          <a:p>
            <a:pPr indent="0">
              <a:buNone/>
            </a:pPr>
            <a:r>
              <a:rPr lang="en-US" altLang="zh-CN" sz="2400">
                <a:latin typeface="微软雅黑" panose="020B0503020204020204" charset="-122"/>
                <a:ea typeface="微软雅黑" panose="020B0503020204020204" charset="-122"/>
                <a:cs typeface="宋体" panose="02010600030101010101" pitchFamily="2" charset="-122"/>
                <a:sym typeface="+mn-ea"/>
              </a:rPr>
              <a:t>(1)</a:t>
            </a:r>
            <a:r>
              <a:rPr lang="zh-CN" altLang="en-US" sz="2400">
                <a:latin typeface="微软雅黑" panose="020B0503020204020204" charset="-122"/>
                <a:ea typeface="微软雅黑" panose="020B0503020204020204" charset="-122"/>
                <a:cs typeface="宋体" panose="02010600030101010101" pitchFamily="2" charset="-122"/>
                <a:sym typeface="+mn-ea"/>
              </a:rPr>
              <a:t>、增加</a:t>
            </a:r>
            <a:r>
              <a:rPr lang="en-US" altLang="zh-CN" sz="2400">
                <a:latin typeface="微软雅黑" panose="020B0503020204020204" charset="-122"/>
                <a:ea typeface="微软雅黑" panose="020B0503020204020204" charset="-122"/>
                <a:cs typeface="宋体" panose="02010600030101010101" pitchFamily="2" charset="-122"/>
                <a:sym typeface="+mn-ea"/>
              </a:rPr>
              <a:t>input</a:t>
            </a:r>
            <a:r>
              <a:rPr lang="zh-CN" altLang="en-US" sz="2400">
                <a:latin typeface="微软雅黑" panose="020B0503020204020204" charset="-122"/>
                <a:ea typeface="微软雅黑" panose="020B0503020204020204" charset="-122"/>
                <a:cs typeface="宋体" panose="02010600030101010101" pitchFamily="2" charset="-122"/>
                <a:sym typeface="+mn-ea"/>
              </a:rPr>
              <a:t>尺寸</a:t>
            </a:r>
          </a:p>
          <a:p>
            <a:pPr indent="0">
              <a:buNone/>
            </a:pPr>
            <a:r>
              <a:rPr lang="en-US" altLang="zh-CN" sz="2400">
                <a:latin typeface="微软雅黑" panose="020B0503020204020204" charset="-122"/>
                <a:ea typeface="微软雅黑" panose="020B0503020204020204" charset="-122"/>
                <a:cs typeface="宋体" panose="02010600030101010101" pitchFamily="2" charset="-122"/>
                <a:sym typeface="+mn-ea"/>
              </a:rPr>
              <a:t>(2)</a:t>
            </a:r>
            <a:r>
              <a:rPr lang="zh-CN" altLang="en-US" sz="2400">
                <a:latin typeface="微软雅黑" panose="020B0503020204020204" charset="-122"/>
                <a:ea typeface="微软雅黑" panose="020B0503020204020204" charset="-122"/>
                <a:cs typeface="宋体" panose="02010600030101010101" pitchFamily="2" charset="-122"/>
                <a:sym typeface="+mn-ea"/>
              </a:rPr>
              <a:t>、增加隐层数目</a:t>
            </a:r>
          </a:p>
          <a:p>
            <a:pPr indent="0">
              <a:buNone/>
            </a:pPr>
            <a:r>
              <a:rPr lang="en-US" altLang="zh-CN" sz="2400">
                <a:latin typeface="微软雅黑" panose="020B0503020204020204" charset="-122"/>
                <a:ea typeface="微软雅黑" panose="020B0503020204020204" charset="-122"/>
                <a:cs typeface="宋体" panose="02010600030101010101" pitchFamily="2" charset="-122"/>
                <a:sym typeface="+mn-ea"/>
              </a:rPr>
              <a:t>(3)</a:t>
            </a:r>
            <a:r>
              <a:rPr lang="zh-CN" altLang="en-US" sz="2400">
                <a:latin typeface="微软雅黑" panose="020B0503020204020204" charset="-122"/>
                <a:ea typeface="微软雅黑" panose="020B0503020204020204" charset="-122"/>
                <a:cs typeface="宋体" panose="02010600030101010101" pitchFamily="2" charset="-122"/>
                <a:sym typeface="+mn-ea"/>
              </a:rPr>
              <a:t>、全连接网络</a:t>
            </a:r>
            <a:endParaRPr lang="en-US" altLang="zh-CN" sz="2400">
              <a:latin typeface="微软雅黑" panose="020B0503020204020204" charset="-122"/>
              <a:ea typeface="微软雅黑" panose="020B0503020204020204" charset="-122"/>
              <a:cs typeface="宋体" panose="02010600030101010101" pitchFamily="2" charset="-122"/>
              <a:sym typeface="+mn-ea"/>
            </a:endParaRPr>
          </a:p>
          <a:p>
            <a:pPr indent="0">
              <a:buNone/>
            </a:pPr>
            <a:r>
              <a:rPr lang="zh-CN" altLang="en-US" sz="2400">
                <a:latin typeface="微软雅黑" panose="020B0503020204020204" charset="-122"/>
                <a:ea typeface="微软雅黑" panose="020B0503020204020204" charset="-122"/>
                <a:cs typeface="宋体" panose="02010600030101010101" pitchFamily="2" charset="-122"/>
                <a:sym typeface="+mn-ea"/>
              </a:rPr>
              <a:t>      </a:t>
            </a:r>
          </a:p>
        </p:txBody>
      </p:sp>
      <p:pic>
        <p:nvPicPr>
          <p:cNvPr id="2" name="图片 1"/>
          <p:cNvPicPr>
            <a:picLocks noChangeAspect="1"/>
          </p:cNvPicPr>
          <p:nvPr/>
        </p:nvPicPr>
        <p:blipFill>
          <a:blip r:embed="rId3"/>
          <a:srcRect l="17480" t="5354" r="14573" b="8625"/>
          <a:stretch>
            <a:fillRect/>
          </a:stretch>
        </p:blipFill>
        <p:spPr>
          <a:xfrm>
            <a:off x="6249670" y="1132205"/>
            <a:ext cx="5403215" cy="4325620"/>
          </a:xfrm>
          <a:prstGeom prst="rect">
            <a:avLst/>
          </a:prstGeom>
        </p:spPr>
      </p:pic>
      <p:sp>
        <p:nvSpPr>
          <p:cNvPr id="4" name="文本框 3"/>
          <p:cNvSpPr txBox="1"/>
          <p:nvPr/>
        </p:nvSpPr>
        <p:spPr>
          <a:xfrm>
            <a:off x="584200" y="4089400"/>
            <a:ext cx="5080635" cy="460375"/>
          </a:xfrm>
          <a:prstGeom prst="rect">
            <a:avLst/>
          </a:prstGeom>
          <a:noFill/>
        </p:spPr>
        <p:txBody>
          <a:bodyPr wrap="square" rtlCol="0" anchor="t">
            <a:spAutoFit/>
          </a:bodyPr>
          <a:lstStyle/>
          <a:p>
            <a:r>
              <a:rPr lang="zh-CN" altLang="en-US" sz="2400">
                <a:latin typeface="微软雅黑" panose="020B0503020204020204" charset="-122"/>
                <a:ea typeface="微软雅黑" panose="020B0503020204020204" charset="-122"/>
                <a:cs typeface="宋体" panose="02010600030101010101" pitchFamily="2" charset="-122"/>
                <a:sym typeface="+mn-ea"/>
              </a:rPr>
              <a:t>思考：该如何求解网络参数呢？</a:t>
            </a:r>
            <a:endParaRPr lang="zh-CN" altLang="en-US" sz="2400">
              <a:solidFill>
                <a:schemeClr val="tx1"/>
              </a:solidFill>
              <a:latin typeface="微软雅黑" panose="020B0503020204020204" charset="-122"/>
              <a:ea typeface="微软雅黑" panose="020B0503020204020204" charset="-122"/>
              <a:cs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306</TotalTime>
  <Words>2155</Words>
  <Application>Microsoft Office PowerPoint</Application>
  <PresentationFormat>宽屏</PresentationFormat>
  <Paragraphs>412</Paragraphs>
  <Slides>69</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79" baseType="lpstr">
      <vt:lpstr>宋体</vt:lpstr>
      <vt:lpstr>微软雅黑</vt:lpstr>
      <vt:lpstr>微软雅黑 Light</vt:lpstr>
      <vt:lpstr>Arial</vt:lpstr>
      <vt:lpstr>Calibri</vt:lpstr>
      <vt:lpstr>Symbol</vt:lpstr>
      <vt:lpstr>Times New Roman</vt:lpstr>
      <vt:lpstr>Wingdings</vt:lpstr>
      <vt:lpstr>Office 主题</vt:lpstr>
      <vt:lpstr>Equation.KSEE3</vt:lpstr>
      <vt:lpstr>机器学习与深度学习实践(2)</vt:lpstr>
      <vt:lpstr>声明 Acknowledgments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Q&amp;A? Disscussion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Q&amp;A? Disscussion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liuche</dc:creator>
  <cp:lastModifiedBy>liuche</cp:lastModifiedBy>
  <cp:revision>172</cp:revision>
  <dcterms:created xsi:type="dcterms:W3CDTF">2017-08-03T09:01:00Z</dcterms:created>
  <dcterms:modified xsi:type="dcterms:W3CDTF">2018-09-09T06:01:51Z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